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notesSlides/notesSlide1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12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5" r:id="rId1"/>
  </p:sldMasterIdLst>
  <p:notesMasterIdLst>
    <p:notesMasterId r:id="rId48"/>
  </p:notesMasterIdLst>
  <p:handoutMasterIdLst>
    <p:handoutMasterId r:id="rId49"/>
  </p:handoutMasterIdLst>
  <p:sldIdLst>
    <p:sldId id="759" r:id="rId2"/>
    <p:sldId id="760" r:id="rId3"/>
    <p:sldId id="761" r:id="rId4"/>
    <p:sldId id="735" r:id="rId5"/>
    <p:sldId id="788" r:id="rId6"/>
    <p:sldId id="789" r:id="rId7"/>
    <p:sldId id="770" r:id="rId8"/>
    <p:sldId id="771" r:id="rId9"/>
    <p:sldId id="737" r:id="rId10"/>
    <p:sldId id="738" r:id="rId11"/>
    <p:sldId id="739" r:id="rId12"/>
    <p:sldId id="767" r:id="rId13"/>
    <p:sldId id="685" r:id="rId14"/>
    <p:sldId id="773" r:id="rId15"/>
    <p:sldId id="691" r:id="rId16"/>
    <p:sldId id="762" r:id="rId17"/>
    <p:sldId id="763" r:id="rId18"/>
    <p:sldId id="741" r:id="rId19"/>
    <p:sldId id="772" r:id="rId20"/>
    <p:sldId id="790" r:id="rId21"/>
    <p:sldId id="791" r:id="rId22"/>
    <p:sldId id="792" r:id="rId23"/>
    <p:sldId id="793" r:id="rId24"/>
    <p:sldId id="764" r:id="rId25"/>
    <p:sldId id="732" r:id="rId26"/>
    <p:sldId id="733" r:id="rId27"/>
    <p:sldId id="734" r:id="rId28"/>
    <p:sldId id="765" r:id="rId29"/>
    <p:sldId id="743" r:id="rId30"/>
    <p:sldId id="742" r:id="rId31"/>
    <p:sldId id="744" r:id="rId32"/>
    <p:sldId id="745" r:id="rId33"/>
    <p:sldId id="746" r:id="rId34"/>
    <p:sldId id="768" r:id="rId35"/>
    <p:sldId id="747" r:id="rId36"/>
    <p:sldId id="748" r:id="rId37"/>
    <p:sldId id="749" r:id="rId38"/>
    <p:sldId id="769" r:id="rId39"/>
    <p:sldId id="750" r:id="rId40"/>
    <p:sldId id="751" r:id="rId41"/>
    <p:sldId id="752" r:id="rId42"/>
    <p:sldId id="753" r:id="rId43"/>
    <p:sldId id="756" r:id="rId44"/>
    <p:sldId id="775" r:id="rId45"/>
    <p:sldId id="686" r:id="rId46"/>
    <p:sldId id="722" r:id="rId47"/>
  </p:sldIdLst>
  <p:sldSz cx="12192000" cy="6858000"/>
  <p:notesSz cx="7099300" cy="10234613"/>
  <p:custDataLst>
    <p:tags r:id="rId50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scaleToFitPaper="1"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CCFF"/>
    <a:srgbClr val="B5EDC2"/>
    <a:srgbClr val="FFCCFF"/>
    <a:srgbClr val="E8D1FF"/>
    <a:srgbClr val="ADF5B4"/>
    <a:srgbClr val="DEBDFF"/>
    <a:srgbClr val="CC99FF"/>
    <a:srgbClr val="FFFF00"/>
    <a:srgbClr val="3333FF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279" autoAdjust="0"/>
    <p:restoredTop sz="94618" autoAdjust="0"/>
  </p:normalViewPr>
  <p:slideViewPr>
    <p:cSldViewPr>
      <p:cViewPr varScale="1">
        <p:scale>
          <a:sx n="96" d="100"/>
          <a:sy n="96" d="100"/>
        </p:scale>
        <p:origin x="340" y="5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90" d="100"/>
        <a:sy n="9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tags" Target="tags/tag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3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937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1138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938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938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fld id="{C22A2D14-6BC9-4113-98E1-F44AD3AE52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319268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4480" units="cm"/>
          <inkml:channel name="Y" type="integer" max="1440" units="cm"/>
          <inkml:channel name="T" type="integer" max="2.14748E9" units="dev"/>
        </inkml:traceFormat>
        <inkml:channelProperties>
          <inkml:channelProperty channel="X" name="resolution" value="144.98383" units="1/cm"/>
          <inkml:channelProperty channel="Y" name="resolution" value="82.75862" units="1/cm"/>
          <inkml:channelProperty channel="T" name="resolution" value="1" units="1/dev"/>
        </inkml:channelProperties>
      </inkml:inkSource>
      <inkml:timestamp xml:id="ts0" timeString="2019-09-19T18:21:56.14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13850 14461 0,'21'0'265,"0"0"-218,147 0-16,-147-21 79,21-63-95,22-21-15,-1-21 16,0 41-16,-21-20 16,21 0-16,-21 21 15,-21 21-15,0 21 0,21-1 16,-21 1-16,0 0 15,43 21-15,-64-21 16,0 21-16,21 0 16,-21-21-16,21 21 15,0 0-15,-21 0 16,21 21-16,0-42 16,-21 0-1,21 21-15,-21-1 16,0 1-16,0 0 0,21 0 15,-21 0-15,0 0 16,21-21-16,-21 0 16,0 21-16,21-21 15,-21 0-15,21 0 16,-21 0-16,0-1 16,0 1-1,0 0-15,0 21 16,0 0-16,0-21 0,0 21 15,0 0 1,0 0-16,0 0 16,0 0-1,0 0 1,0 0 0,0 0-1,0 0 1,0 0-16,0 0 15,0-1-15,0 1 32,0 0-1,0 0-15,0 42 218,0 0-218,0 0 77</inkml:trace>
  <inkml:trace contextRef="#ctx0" brushRef="#br0" timeOffset="8056.426">19680 14272 0,'21'-105'469,"21"21"-454,0-22-15,-21 64 16,0 0-16,1 0 0,-1 0 16,-21 21-16,21 21 15,0-42-15,-21 0 16,21 21-16,0 0 15,-21-21-15,21 20 16,0 22-16,-21-42 16,0 21-16,0 0 15,0-21-15,0 21 16,0-21-16,21 42 16,-21-21-16,0-21 15,0 21-15,0 0 16,0 0-16,21-42 15,-21 42-15,0-22 16,0-41-16,0 63 16,0-63-16,21 42 15,-21 0-15,0 0 16,0 21 0,0-21-16,0-1 15,0 22 1,0 0-16,0 0 15,0 0 17,0 0-32,0 0 15,0 0 1,0 0 0,0 0-16,0 0 15,0 0-15,0 0 16,0 0-16,0 0 15,0 0-15,0 0 32,0 0-32,0 0 15,0-1 1,0 1 0,0 0-16,0 0 31</inkml:trace>
  <inkml:trace contextRef="#ctx0" brushRef="#br0" timeOffset="13020.287">23827 14335 0,'21'-84'360,"0"21"-345,0-42-15,0 41 16,21 1-16,-21-21 15,21 21-15,0 21 16,-42 0-16,21 0 16,0-21-1,0 41-15,0-20 16,-21 0-16,21 0 0,-21 21 16,21-21-1,43 0-15,-43 0 16,0 0-16,21-21 15,-21 20-15,0 1 16,0 0-16,0 0 16,-21 0-16,21 0 15,0 0-15,-21 21 16,21-21-16,0 42 0,-21-21 16,21-21-16,-21 21 15,0-1-15,21-20 16,0 21-16,0-21 31,0 42-31,-21-42 16,21 21-16,1 0 15,-22 0-15,21 0 16,-21 0-16,0 0 16,0 0-1,0 0 1,0 0-16,0 0 15,0 0 17,0 0-32,0-1 15,0 1 1,0 0 0,0 0-1,21 0 16,0 21-15,-21-21 0,0 0 15,0 0-15</inkml:trace>
  <inkml:trace contextRef="#ctx0" brushRef="#br0" timeOffset="16747.1">30499 14167 0,'0'-21'344,"-21"-21"-344,-42 0 15,42-1-15,0-20 16,0 21-16,0 0 15,0 0-15,-1 0 16,22 0-16,-21 21 16,0-21-16,21 21 0,0 0 15,-21-22-15,0 22 16,0-21 0,21 0-16,-21 21 15,0 0-15,21 0 16,-21 0-16,0 0 15,21 0-15,0-21 16,-21 0-16,0 21 16,21-21-16,-21-1 15,0 1-15,21 0 0,-21 0 16,0 21-16,21 0 16,0-21-16,0 21 15,0 0-15,-21-21 16,21 21-16,0 0 15,0 0-15,0 0 16,-21 0-16,0-22 16,21 1-16,-21 0 15,-1 21-15,22 0 16,-21-21-16,0 42 0,21-21 16,-21-21-16,0 21 15,21 0-15,0 0 16,0 0-1,0 0 1,0 0 0,0 0-1,0-1 1,0 1-16,0 0 78,-21 21-62,0 0-1,0 0-15,0 0 16,21-21-16,-21 21 16,0 0-1,21-21 1,-21 21-16,0 0 15,0 0 1,0-21-16,21 0 125</inkml:trace>
  <inkml:trace contextRef="#ctx0" brushRef="#br0" timeOffset="43282.432">17365 9346 0,'-21'0'265,"21"21"-265,-42-21 16,21 0-16,21 22 16,-42-22-16,20 21 15,1 0-15,-21 0 16,21 0-16,0-21 15,0 21-15,21 0 16,-21-21-16,0 0 16,21 21-16,-21-21 15,0 21-15,21 0 16,-21-21-16,0 21 0,21 0 16,0 0-16,-21-21 15,0 21 1,0 0-16,0 0 15,21 0 1,0 0 0,-21 0-16,0-21 15,21 21 1,-21-21 15,0 0-15,21 22-16,0-1 62,-22-21-62,1 21 16,0 0 0,0-21-16,0 21 62,0-21-31,0 0-15,21 21-16,-21-21 16,0 0-16,0 21 31,0-21-16,0 0 1,0 21 0,0-21-1,0 0 1,21 21 0,-21-21-16,0 0 15,0 0-15,0 0 16,0 0-1,0 0-15,-1 0 32,1 21-17,0-21-15,-21 0 16,21 0 0,0 0-16,0 0 15,0 0 1,0 0-1,0 0 95,0 0-63,0 0 0,21 21-32,-21-21-15,0 21 16,21 0-16,-21-21 15,0 21-15,0-21 16,0 0 15,0 0-31,21 21 32,-22-21-32,1 0 15,21 21 1,-21-21-1,0 0-15,21 21 16,0 0 0,0 0-16,0 0 31,0 0-15,0 1-1,0-1 48,0 0-48,0 0 1,0 0 0,0 0 15,0 0-16,0 0 1,0 0 0,0 0-16,0 0 31,21-21-31,-21 21 16,21-21-16,0 0 15,1 0 1,-1 0-16,-21 21 31,21-21-31,0 0 16,0 0-1,0 0 1,0 63-16,21-21 16,-21-21-16,0 22 15,0-22-15,-21 0 16,21-21-16,0 42 15,21-42-15,-21 42 16,0-21-16,21 0 16,1 0-16,-1 0 0,0 0 15,168-400-15,-189 379 78,0 0-78,0 0 32,0 0-32,-21-21 31,0 0-31,0 0 78,-21 63-15,0 0-48,0 0 1,21 0-16,-21-21 15,21 1-15,-21-22 16,0 21-16,21 0 16,0 0-1,0 0 1,0 0 78</inkml:trace>
  <inkml:trace contextRef="#ctx0" brushRef="#br0" timeOffset="53674.574">27868 9220 0,'0'21'296,"42"21"-280,-21 0 0,0-21-16,21 0 15,0 1-15,-21-1 16,0 0-16,21 21 16,-20-21-16,-1 0 15,42 0-15,-63 0 16,42 0-16,-21-21 15,21 42-15,0-21 16,-21 0-16,21 0 16,0 0-16,0 21 15,-21-42-15,0 42 16,22-20-16,-22-1 16,0 0-16,0 0 0,0 21 15,0-21-15,21 0 16,-42 0-16,21-21 15,0 0-15,-21 21 16,21 0-16,0-21 16,-21 21-16,0 0 15,21-21-15,-21 21 16,0 0 31,0 0-32,21 0 1,0 0-16,-21 0 16,21 21-16,0-20 15,-21 20 1,21 21 0,0-42-16,-21 21 15,0-21-15,0 21 16,0-21-16,0 0 15,0 0 1,0 0-16,22-21 16,-22 21-1,21 0 1,-21 0-16,0 0 16,0 1 46</inkml:trace>
  <inkml:trace contextRef="#ctx0" brushRef="#br0" timeOffset="60264.138">30162 15998 0,'-42'21'219,"42"0"-219,-21-21 16,21 21-1,-21 0-15,0 0 16,21 0-16,-21 0 16,21 22-16,0-22 15,0 21-15,0-21 16,0 0-16,0 21 16,0-21-1,0 21-15,0-21 16,0 0-16,0 0 15,0 0-15,0 0 32,0 0-32,0 0 15</inkml:trace>
  <inkml:trace contextRef="#ctx0" brushRef="#br0" timeOffset="65895.838">13134 16209 0,'0'21'235,"0"0"-220,0 0 63,0 0-31,0 0-31,0 0 46,0 0-62,0 0 16,0 0 0,0 0-16,0 0 15,0 0 16,0 0-31,0 0 16,0 0 15,0 0-15,0 0 15,0 1 0,21-22 48,0 0-33</inkml:trace>
  <inkml:trace contextRef="#ctx0" brushRef="#br0" timeOffset="71336.002">22732 6294 0,'42'0'219,"21"21"-203,1 0-16,-22-21 15,21 0-15,-21 0 16,21 0-16,-21 0 15,0 0-15,0 0 16,-21 0-16,0 0 0,0 0 16,0 0-16,22 21 265,20 21-265,21 1 16,-21 41-16,21-42 16,-42 0-16,0 0 15,1 21-15,-1-42 16,0 0-16,-21 21 15,0-21-15,21-21 16,-21 64-16,0-64 16,21 21-16,-21 0 15,-21 21-15,63 0 0,-63-21 16,21 0-16,0 21 16,0-42-16,-21 21 15,22-21-15,-1 0 16,-21 21-16,21 0 15,0-21-15,-21 21 16,21 0-16,0-21 16,0 21-16,21 0 15,-21-21-15,0 21 16,21 1-16,-21-22 16,-21 21-16,21-21 15,0 21-15,21 0 16,-21-21-16,0 21 15,0-21-15,22 21 16,-1-21-16,0 0 16,0 0-16,0 21 15,0 0-15,0-21 0,0 0 16,0 0-16,0 0 16,-21 0-16,1 0 15,-1 0-15,0 0 16,0 0-16,21 0 15,-21 0 1,0 0-16,0 0 16,0 0-1,0 0 1,21 0-16,0 0 16,-21 21-16,0 0 15,0-21 1,0 21-16,0-21 15,22 21 1,-43 0-16,42-21 16,-21 21-16,-21 0 15,42-21-15,-21 0 16,0 21-16,21-21 16,0 21-16,-21-21 15,21 0 1,-21 21-16,42-21 15,-42 21 1,1 0-16,-1-21 16,0 22-16,0-1 15,0 0 1,0-21-16,0 0 16,0 0 15,0 0-31,21 0 31,-21 0-15,0 21-1,0-21 1,0 0 0,0 21-1,0-21-15,0 0 16,0 0-1,0 0 1,0 0 0,1 21-1,-1-21-15,0 0 16,0 0 0,0 0-1,0 0 1,0 0-16</inkml:trace>
  <inkml:trace contextRef="#ctx0" brushRef="#br0" timeOffset="139944.471">30709 14672 0,'-21'0'281,"-21"0"-265,21 0 15,0 0-15,0 0-16,0 21 15,0-21-15,-21 21 16,21-21-16,-21 21 16,0 0-16,21-21 15,0 21-15,-21-21 16,20 21-16,-20 0 15,21 0 1,0-21-16,-21 21 16,0 0-16,0-21 15,0 22-15,0-1 16,0 0-16,21 0 16,0-21-16,-22 21 15,22 0-15,0 0 16,0-21-1,-21 42-15,21-21 16,0 0 0,0 0-1,21 0-15,-21-21 16,0 21 0,0 0-16,0 0 15,0 0 1,21 0-16,-21-21 15,21 21-15,0 0 32,0 1-1,-21-1 0,21 0-31,0 0 16,-21-21-16,21 21 15,-21-21 1,21 42-16,0-21 16,0 0-16,0 21 15,0-21-15,0 0 16,0 0-16,0 21 16,0 0-16,21 0 15,-21 1-15,21-1 16,0 0-16,-21 0 0,21 0 15,0 0-15,-21 0 16,21-21-16,0 0 16,0 21-16,0-21 15,0-21-15,0 43 16,21-22-16,-42 0 16,21 0-16,21 0 15,-21 0-15,1 0 16,20-21-16,0 42 15,-21-42-15,0 21 16,0 0-16,21-21 0,-21 0 16,0 21-16,21-21 15,-21 21-15,0-21 16,0 0-16,0 0 16,0 0-16,0 0 15,1 0-15,-1 0 16,21 0-1,0 0-15,-21 0 16,0 0-16,0 0 16,0 0-1,0 0-15,0 0 16,0 0-16,0 0 16,0 0-16,0 0 15,0 0 1,0 0-16,21 0 15,-21 0-15,1 0 16,-1 0-16,0 0 0,21 0 16,0 0-16,-21 0 15,21 0-15,0 0 16,0 0-16,0 0 16,0 0-1,-21 0-15,0 0 16,22 0-16,-22-21 15,21 21 1,-21 0-16,0 0 16,21 0-16,-21-21 15,0 21-15,0-21 16,0 21-16,0-21 0,21 0 16,-21 0-1,0 0-15,0 21 16,-21-21-16,21 21 15,0 0-15,0-21 16,1 0-16,-1 0 16,0 0-16,-21-1 15,21 1 1,0 21 0,0-21-16,0 0 15,0 0 1,0 0-1,-21 0-15,0 0 16,21 21-16,0 0 16,-21-42-16,21 21 15,0 0-15,-21 0 0,21 0 16,0-21-16,-21 21 16,21 0-1,-21 0-15,21 21 16,0-21-16,-21-1 15,21 22-15,0-21 16,1 21 0,-22-21-16,0 0 15,0 0 1,0 0-16,0 0 16,0 0-1,0 0 1,21 21-16,-21-21 15,21 0-15,-21 0 16,0 0 0,0 0 15,0 0-31,0 0 16,0 0-1,0 0 1,0 0-16,0 0 31,0-1-15,0 1-16,0 0 15,0 0 1,0 0 0,0 0-16,-21 0 15,21-21 1,0 21-16,-21 0 15,-1 0 1,1-21-16,21 21 16,-21 0-16,0-21 15,21 21-15,-21 0 16,0-1-16,21 1 16,0 0-16,-21-21 15,21 21-15,-21 0 0,0 0 16,0 21-1,0-21 1,21 0-16,0 0 16,-21 0-1,21 0 1,0 0-16,0 0 31,-21 0-31,21 0 16,-21 0-1,0 0 1,0 21-16,0 0 16,0 0-1,21-21-15,-21 21 16,21-22 0,-21 22-16,-1 0 15,22-21-15,-42 21 16,0-21-16,21 0 15,0 21-15,0 0 16,0 0-16,0 0 16,-21 0-16,21-21 15,0 21-15,-21 0 16,21 0 0,-21 0-16,21 0 15,0 0-15,-22 0 16,22 0-1,-21 0-15,21 0 32,0 0-32,-21 0 0,21 0 15,0 0 1,0 0 0,0 0-1,0 0-15,0 0 31,0 0-31,0 0 16,0 0 0,0 0-1,0 0 1,0 0-16,-1 0 31,1 0 63,0 0-47,0 0-47,0 0 15,0 0 1,0 0 0,0 0-16,0 0 15,0 0 110,0 21-109,0 0-16,0-21 0,0 21 16,21 0-16,-21-21 15,0 22 1,0-22-1,0 0 17,0 21-17,21 0 1,-21 0-16,0 0 16,-1-21-1,1 21-15,21 0 31,0 0 32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4480" units="cm"/>
          <inkml:channel name="Y" type="integer" max="1440" units="cm"/>
          <inkml:channel name="T" type="integer" max="2.14748E9" units="dev"/>
        </inkml:traceFormat>
        <inkml:channelProperties>
          <inkml:channelProperty channel="X" name="resolution" value="144.98383" units="1/cm"/>
          <inkml:channelProperty channel="Y" name="resolution" value="82.75862" units="1/cm"/>
          <inkml:channelProperty channel="T" name="resolution" value="1" units="1/dev"/>
        </inkml:channelProperties>
      </inkml:inkSource>
      <inkml:timestamp xml:id="ts0" timeString="2019-09-19T18:39:02.22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6272 8399 0,'0'21'281,"21"0"-265,-21 0-1,21 0-15,1-21 16,-1 0 0,0 21-16,-21 0 15,21-21-15,0 0 16,-21 22-1,21-22-15,21 21 16,-21 0-16,0-21 0,0 21 16,0-21-16,0 0 31,0 0-15,0 0-16,-21 21 15,21-21-15,0 0 16,-21 21-16,21-21 15,0 0 1,0 0-16,0 0 16,1 0-16,-1 0 15,0 0 17,0 0-32,0 0 15</inkml:trace>
  <inkml:trace contextRef="#ctx0" brushRef="#br0" timeOffset="1935.954">11177 8462 0,'21'21'250,"-21"0"-250,42 0 16,21 43-16,-21-22 0,0 0 16,0 0-16,0 0 15,0 0-15,0 0 16,1 21-16,20-21 16,-21-20-16,0-1 15,21 21-15,-21 0 16,0-21-16,-21 0 15,21-21-15,-21 21 16,1 0-16,-1-21 16,0 0-1,0 0 1,0 0 109,0 0-125</inkml:trace>
  <inkml:trace contextRef="#ctx0" brushRef="#br0" timeOffset="6415.637">11177 5831 0,'21'0'218,"21"42"-218,-21-21 16,-21 0-16,42 0 16,-42 0-16,21 0 15,0-21-15,0 22 16,0-22 0,-21 21-16,21 0 0,-21 0 15,21 0 1,0-21-16,0 21 15,0-21 1,0 21-16,0 0 16,0 0-1,1 0-15,-1-21 16,21 21-16,-21 0 0,0-21 16,0 0-16,0 21 15,0-21-15,-21 21 16,21 0-16,0-21 15,-21 21-15,21 0 16,0-21-16,0 0 31,0 0-15,0 0-16,0 0 47,0 0 15,0 0-46</inkml:trace>
  <inkml:trace contextRef="#ctx0" brushRef="#br0" timeOffset="10510.901">23616 5789 0,'0'21'469,"0"21"-453,0 0-16,21-21 15,-21 21 1,21-21-16,0 1 0,-21 20 16,21-42-16,0 21 15,0 0 16,-21 0-31,21-21 0,1 21 16,-22 0-16,21-21 16,0 21-16,0-21 15,-21 21 1,0 0-16,21-21 16,0 21-16,-21 0 0,21-21 15,0 21-15,-21 0 16,21-21-16,0 0 15,0 0 64,0 0-48,0 0-31</inkml:trace>
  <inkml:trace contextRef="#ctx0" brushRef="#br0" timeOffset="14686.665">24858 7641 0,'-21'0'234,"0"42"-234,0-20 16,0 20-16,-42 21 0,21-21 15,21 0-15,-1 42 16,-20-42-16,21 0 16,0-21-16,21 0 15,-21 1-15,21-1 32,0 0-32,0 0 15,0 0-15,-21-21 16,21 21-16,-21-21 15,21 21 1,0 0-16,0 0 16,0 0-1,0 0 79</inkml:trace>
  <inkml:trace contextRef="#ctx0" brushRef="#br0" timeOffset="64251.266">19680 6042 0,'0'21'328,"-21"-21"-328,21 21 16,-21-21-16,21 21 47,-21-21-47,21 21 93,0 0-77,0 0 0,0 0-1,0 0 1,0 0 0,0 0-1,21 0 1,0 0-16,-21 0 15,21 0 1,0-21-16,-21 21 16,21-21-1,-21 21-15,21 0 16,0-21-16,-21 21 16,21 1-16,0-22 0,-21 21 15,21-21-15,-21 21 16,22 0 15,-1-21-31,0 0 16,0 21-1,0 0 1,0-21-16,-21 21 47,0 0-47,0 0 140,0 0-140,0 0 16,-21-21-16,21 21 16,-42 0-16,0 0 15,42 0 1,-43-21-16,22 21 16,0-21-1,0 0-15,0 0 16,0 0-16,0 0 15,0 0-15,0 0 32,0 0-32,0 0 109,21-21-78,-21 0-15,21 0 0,0 0-1,-21 21-15,21-21 16,0 0-16,0 0 31,0 0-31,0 0 16,0 0-1,0 0 1,0 0 15,0 0-15,0 0-1,0 0 1,0-1 0,21 22-16,-21-21 0,21 21 15,-21-21 1,21 0-16,0 21 16,-21-21-16,0 0 15,21 21-15,0 0 16,0 0-1,0 0 1,-21-21 31,0 0 31,0 0-15,0 0 218</inkml:trace>
  <inkml:trace contextRef="#ctx0" brushRef="#br0" timeOffset="66814.543">20185 6126 0,'0'21'203,"0"0"-203,-21 42 16,21-42-16,0 0 15,0 0-15,0 21 16,0-21-16,0 0 15,0 0-15,0 0 32,0 1-32,0-1 15,0 0 1,0 0 0,0-42 296,0-21-296,21-1-16,-21 1 15,21 21-15,-21 0 16,21 0 0,-21-21-16,0 21 15,0 0 1,0 0-16,0 0 15,0 0 1,0 0 0,0 0-16,0 0 15,0 0 1,0 0 0,0 0 46,0 0-62,0-1 94</inkml:trace>
  <inkml:trace contextRef="#ctx0" brushRef="#br0" timeOffset="69342.331">20417 6105 0,'0'21'312,"0"21"-312,0-21 0,0 0 16,0 0-16,21-21 15,-21 21 1,0 0-16,21-21 62,0 0-15,0 0-47,0 0 16,0 0 0,21-21-16,-21 21 15,-21-21-15,42 21 16,-21 0-16,0-21 15,0 0-15,1 21 16,-22-21-16,21 0 0,-21 0 16,21 21-1,0 0-15,0 0 16,0 0 0,0-21-1,0 21-15,-21-21 16,0 0-1,0 0 1,0 0 0,0 0-16,0-1 15,0 1 1,0 0 0,0 0-1,0 0 16,0 0-15,0 0 0,0 0-1,-21 21-15,21-21 16,-21 0-16,0 21 16,0-21-1,0 0-15,21 0 16,-21 21-1,0 0 1,-1 0-16,1 0 16,0 0-1,0 0 1,0 0 0,0 0-16,0 0 15,0 0 1,0 0-1,0 0-15,0 0 94,21 21-63,0 0-15,0 0 0,0 0-16,-21-21 15,21 21-15,0 0 32,0 0-32,-21 0 15,21 0-15,0 0 16,0 0-1,0 0-15,0 1 16,0-1-16,0 21 16,0-21-16,0 0 15,0 0-15,0 0 16,0 0 0,0 0-16,0 0 15,0 0 1,0 0-16</inkml:trace>
  <inkml:trace contextRef="#ctx0" brushRef="#br0" timeOffset="84215.973">22164 5663 0,'-42'105'218,"21"-84"-218,0-21 16,-21 42-16,-1-21 16,1 0-16,0 21 0,0-21 15,0 0-15,0 0 16,0 1-16,0-22 16,0 21-16,-21 0 15,-1 21-15,1-42 16,21 21-16,-21 0 15,-21 0-15,42 0 16,-21 42-16,-1-42 16,22 0-16,-21 21 15,21-21-15,21 0 0,-21 0 16,42 0 0,-21-21-16,0 0 15,0 0 1,0 0-16,0 0 15,0 0 17,0 0-32,0 21 31,-1 1-31,-20-1 16,21-21-16,21 21 15,-21 0-15,-21-21 16,42 21-16,-21-21 15,0 0-15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30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1138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789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0600" y="768350"/>
            <a:ext cx="5118100" cy="38385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30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613" y="4862513"/>
            <a:ext cx="5680075" cy="460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730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30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fld id="{DC3ED746-492E-4D0C-832A-ACED5D621C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068556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8113" y="768350"/>
            <a:ext cx="6823075" cy="3838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Please retain proper</a:t>
            </a:r>
            <a:r>
              <a:rPr lang="en-US" baseline="0" dirty="0"/>
              <a:t> attribution, including the reference to </a:t>
            </a:r>
            <a:r>
              <a:rPr lang="en-US" baseline="0" dirty="0" err="1"/>
              <a:t>ai.berkeley.edu</a:t>
            </a:r>
            <a:r>
              <a:rPr lang="en-US" baseline="0" dirty="0"/>
              <a:t>.  </a:t>
            </a:r>
            <a:r>
              <a:rPr lang="en-US" baseline="0"/>
              <a:t>Thanks!</a:t>
            </a:r>
            <a:endParaRPr lang="en-US" sz="1200">
              <a:latin typeface="Calibri"/>
              <a:cs typeface="Calibri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C3ED746-492E-4D0C-832A-ACED5D621C80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770678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4E85BB2-29B2-497D-B377-09C1EC678A88}" type="slidenum">
              <a:rPr lang="en-US" smtClean="0">
                <a:latin typeface="Arial" charset="0"/>
              </a:rPr>
              <a:pPr/>
              <a:t>26</a:t>
            </a:fld>
            <a:endParaRPr lang="en-US">
              <a:latin typeface="Arial" charset="0"/>
            </a:endParaRPr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8113" y="768350"/>
            <a:ext cx="6823075" cy="3838575"/>
          </a:xfrm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62513"/>
            <a:ext cx="5207000" cy="4603750"/>
          </a:xfrm>
          <a:noFill/>
          <a:ln/>
        </p:spPr>
        <p:txBody>
          <a:bodyPr/>
          <a:lstStyle/>
          <a:p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8113" y="768350"/>
            <a:ext cx="6823075" cy="3838575"/>
          </a:xfrm>
          <a:ln/>
        </p:spPr>
      </p:sp>
      <p:sp>
        <p:nvSpPr>
          <p:cNvPr id="4505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charset="0"/>
            </a:endParaRPr>
          </a:p>
        </p:txBody>
      </p:sp>
      <p:sp>
        <p:nvSpPr>
          <p:cNvPr id="450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04F12C2-6B70-47BE-8D0C-A492A0D8319E}" type="slidenum">
              <a:rPr lang="en-US" smtClean="0">
                <a:latin typeface="Arial" charset="0"/>
              </a:rPr>
              <a:pPr/>
              <a:t>32</a:t>
            </a:fld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8113" y="768350"/>
            <a:ext cx="6823075" cy="3838575"/>
          </a:xfrm>
          <a:ln/>
        </p:spPr>
      </p:sp>
      <p:sp>
        <p:nvSpPr>
          <p:cNvPr id="460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>
                <a:latin typeface="Arial" charset="0"/>
              </a:rPr>
              <a:t>Apple, banana, carrot</a:t>
            </a:r>
          </a:p>
        </p:txBody>
      </p:sp>
      <p:sp>
        <p:nvSpPr>
          <p:cNvPr id="460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14A7C6D-2FF4-4AE8-921F-BA4CD0961139}" type="slidenum">
              <a:rPr lang="en-US" smtClean="0">
                <a:latin typeface="Arial" charset="0"/>
              </a:rPr>
              <a:pPr/>
              <a:t>35</a:t>
            </a:fld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8113" y="768350"/>
            <a:ext cx="6823075" cy="3838575"/>
          </a:xfrm>
          <a:ln/>
        </p:spPr>
      </p:sp>
      <p:sp>
        <p:nvSpPr>
          <p:cNvPr id="4710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>
                <a:latin typeface="Arial" charset="0"/>
              </a:rPr>
              <a:t>Draw Jensen’s for utility curve</a:t>
            </a:r>
          </a:p>
        </p:txBody>
      </p:sp>
      <p:sp>
        <p:nvSpPr>
          <p:cNvPr id="471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9A40384-0448-47C6-BDE1-0574BBB738D1}" type="slidenum">
              <a:rPr lang="en-US" smtClean="0">
                <a:latin typeface="Arial" charset="0"/>
              </a:rPr>
              <a:pPr/>
              <a:t>41</a:t>
            </a:fld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8113" y="768350"/>
            <a:ext cx="6823075" cy="3838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At</a:t>
            </a:r>
            <a:r>
              <a:rPr lang="en-US" baseline="0" dirty="0"/>
              <a:t> least 10, or otherwise just rather dead; or just 100, or otherwise rather dead; that’s yet something different than </a:t>
            </a:r>
            <a:r>
              <a:rPr lang="en-US" baseline="0" dirty="0" err="1"/>
              <a:t>minimax</a:t>
            </a:r>
            <a:r>
              <a:rPr lang="en-US" baseline="0" dirty="0"/>
              <a:t> or </a:t>
            </a:r>
            <a:r>
              <a:rPr lang="en-US" baseline="0" dirty="0" err="1"/>
              <a:t>expectimax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C3ED746-492E-4D0C-832A-ACED5D621C80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28606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5E13D75-3764-4B96-AB14-8A910A94CEF9}" type="slidenum">
              <a:rPr lang="en-US" smtClean="0">
                <a:latin typeface="Arial" charset="0"/>
              </a:rPr>
              <a:pPr/>
              <a:t>4</a:t>
            </a:fld>
            <a:endParaRPr lang="en-US">
              <a:latin typeface="Arial" charset="0"/>
            </a:endParaRPr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8113" y="768350"/>
            <a:ext cx="6823075" cy="3838575"/>
          </a:xfrm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62513"/>
            <a:ext cx="5207000" cy="4603750"/>
          </a:xfrm>
          <a:noFill/>
          <a:ln/>
        </p:spPr>
        <p:txBody>
          <a:bodyPr/>
          <a:lstStyle/>
          <a:p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8113" y="768350"/>
            <a:ext cx="6823075" cy="3838575"/>
          </a:xfrm>
          <a:ln/>
        </p:spPr>
      </p:sp>
      <p:sp>
        <p:nvSpPr>
          <p:cNvPr id="6041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>
                <a:latin typeface="Arial" charset="0"/>
              </a:rPr>
              <a:t>Pick an order for two reasons: sequential processor and pruning</a:t>
            </a:r>
          </a:p>
        </p:txBody>
      </p:sp>
      <p:sp>
        <p:nvSpPr>
          <p:cNvPr id="604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8A9289E-F028-4C02-88DD-69770A826917}" type="slidenum">
              <a:rPr lang="en-US" smtClean="0">
                <a:latin typeface="Arial" charset="0"/>
              </a:rPr>
              <a:pPr/>
              <a:t>7</a:t>
            </a:fld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8113" y="768350"/>
            <a:ext cx="6823075" cy="3838575"/>
          </a:xfrm>
          <a:ln/>
        </p:spPr>
      </p:sp>
      <p:sp>
        <p:nvSpPr>
          <p:cNvPr id="3993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charset="0"/>
            </a:endParaRPr>
          </a:p>
        </p:txBody>
      </p:sp>
      <p:sp>
        <p:nvSpPr>
          <p:cNvPr id="399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B419C55-7AEA-4EB9-BA9F-F72D46856111}" type="slidenum">
              <a:rPr lang="en-US" smtClean="0">
                <a:latin typeface="Arial" charset="0"/>
              </a:rPr>
              <a:pPr/>
              <a:t>11</a:t>
            </a:fld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8113" y="768350"/>
            <a:ext cx="6823075" cy="3838575"/>
          </a:xfrm>
          <a:ln/>
        </p:spPr>
      </p:sp>
      <p:sp>
        <p:nvSpPr>
          <p:cNvPr id="4096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charset="0"/>
            </a:endParaRPr>
          </a:p>
        </p:txBody>
      </p:sp>
      <p:sp>
        <p:nvSpPr>
          <p:cNvPr id="409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36832FB-2179-4C80-8AB1-E690711A109F}" type="slidenum">
              <a:rPr lang="en-US" smtClean="0">
                <a:latin typeface="Arial" charset="0"/>
              </a:rPr>
              <a:pPr/>
              <a:t>14</a:t>
            </a:fld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8113" y="768350"/>
            <a:ext cx="6823075" cy="3838575"/>
          </a:xfrm>
          <a:ln/>
        </p:spPr>
      </p:sp>
      <p:sp>
        <p:nvSpPr>
          <p:cNvPr id="4198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Arial" charset="0"/>
            </a:endParaRPr>
          </a:p>
        </p:txBody>
      </p:sp>
      <p:sp>
        <p:nvSpPr>
          <p:cNvPr id="419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6FA9C23-4665-4838-ABA4-CC8DE95B3F24}" type="slidenum">
              <a:rPr lang="en-US" smtClean="0">
                <a:latin typeface="Arial" charset="0"/>
              </a:rPr>
              <a:pPr/>
              <a:t>18</a:t>
            </a:fld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8113" y="768350"/>
            <a:ext cx="6823075" cy="3838575"/>
          </a:xfrm>
          <a:ln/>
        </p:spPr>
      </p:sp>
      <p:sp>
        <p:nvSpPr>
          <p:cNvPr id="4198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>
                <a:latin typeface="Arial" charset="0"/>
              </a:rPr>
              <a:t>python pacman.py -g SmartGhost -l trapped2 -p ExpectimaxAgent -a depth=4,evalFn=better</a:t>
            </a:r>
          </a:p>
        </p:txBody>
      </p:sp>
      <p:sp>
        <p:nvSpPr>
          <p:cNvPr id="419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6FA9C23-4665-4838-ABA4-CC8DE95B3F24}" type="slidenum">
              <a:rPr lang="en-US" smtClean="0">
                <a:latin typeface="Arial" charset="0"/>
              </a:rPr>
              <a:pPr/>
              <a:t>19</a:t>
            </a:fld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8C3337F-E14C-4722-B064-8328E1374C64}" type="slidenum">
              <a:rPr lang="en-US" smtClean="0">
                <a:latin typeface="Arial" charset="0"/>
              </a:rPr>
              <a:pPr/>
              <a:t>25</a:t>
            </a:fld>
            <a:endParaRPr lang="en-US">
              <a:latin typeface="Arial" charset="0"/>
            </a:endParaRPr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8113" y="768350"/>
            <a:ext cx="6823075" cy="3838575"/>
          </a:xfrm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150" y="4862513"/>
            <a:ext cx="5207000" cy="4603750"/>
          </a:xfrm>
          <a:noFill/>
          <a:ln/>
        </p:spPr>
        <p:txBody>
          <a:bodyPr/>
          <a:lstStyle/>
          <a:p>
            <a:r>
              <a:rPr lang="en-US">
                <a:latin typeface="Arial" charset="0"/>
              </a:rPr>
              <a:t>If it’s terminal or we reached our depth limit, return utility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1044578"/>
            <a:ext cx="12192000" cy="1470025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3657600"/>
            <a:ext cx="12192000" cy="15240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9BFB3C-35FA-41D9-9291-A2F98ED5BB9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1DFAE6-F228-4E2F-A0AC-226F064B1BF7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4E88A1-2DCF-4BB2-94BA-C293321F0113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78" indent="0">
              <a:buNone/>
              <a:defRPr sz="1900"/>
            </a:lvl2pPr>
            <a:lvl3pPr marL="914354" indent="0">
              <a:buNone/>
              <a:defRPr sz="1600"/>
            </a:lvl3pPr>
            <a:lvl4pPr marL="1371532" indent="0">
              <a:buNone/>
              <a:defRPr sz="1500"/>
            </a:lvl4pPr>
            <a:lvl5pPr marL="1828709" indent="0">
              <a:buNone/>
              <a:defRPr sz="1500"/>
            </a:lvl5pPr>
            <a:lvl6pPr marL="2285886" indent="0">
              <a:buNone/>
              <a:defRPr sz="1500"/>
            </a:lvl6pPr>
            <a:lvl7pPr marL="2743062" indent="0">
              <a:buNone/>
              <a:defRPr sz="1500"/>
            </a:lvl7pPr>
            <a:lvl8pPr marL="3200240" indent="0">
              <a:buNone/>
              <a:defRPr sz="1500"/>
            </a:lvl8pPr>
            <a:lvl9pPr marL="3657418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8BCBDB-77C9-44E1-B8B8-0FED19A87ABE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40E2D8-2A86-4844-83F1-0F33DD9CDB7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2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9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2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9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B78B60-0F5B-4FD9-A706-2B636321CE3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9A90FF-2AD2-44F2-AE19-EAFC48E5B76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DCD500-0052-49A9-87B8-ECFA543AB6B6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3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7178" indent="0">
              <a:buNone/>
              <a:defRPr sz="1200"/>
            </a:lvl2pPr>
            <a:lvl3pPr marL="914354" indent="0">
              <a:buNone/>
              <a:defRPr sz="11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2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A752C2-0A90-443A-A81B-9E5D1442F90C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7178" indent="0">
              <a:buNone/>
              <a:defRPr sz="1200"/>
            </a:lvl2pPr>
            <a:lvl3pPr marL="914354" indent="0">
              <a:buNone/>
              <a:defRPr sz="11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2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46F06B-1413-4079-B097-2DE271D9A3EA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-25400"/>
            <a:ext cx="12192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06400" y="1397001"/>
            <a:ext cx="11379200" cy="4729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>
              <a:defRPr sz="15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ctr">
              <a:defRPr sz="15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r">
              <a:defRPr sz="1500"/>
            </a:lvl1pPr>
          </a:lstStyle>
          <a:p>
            <a:pPr>
              <a:defRPr/>
            </a:pPr>
            <a:fld id="{6345D6EE-11CE-4895-A65B-A0F0C6A7FE73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4103" name="Rectangle 7"/>
          <p:cNvSpPr>
            <a:spLocks noChangeArrowheads="1"/>
          </p:cNvSpPr>
          <p:nvPr/>
        </p:nvSpPr>
        <p:spPr bwMode="auto">
          <a:xfrm>
            <a:off x="0" y="1031242"/>
            <a:ext cx="12192000" cy="60959"/>
          </a:xfrm>
          <a:prstGeom prst="rect">
            <a:avLst/>
          </a:prstGeom>
          <a:gradFill rotWithShape="1">
            <a:gsLst>
              <a:gs pos="0">
                <a:srgbClr val="0000CC"/>
              </a:gs>
              <a:gs pos="100000">
                <a:schemeClr val="tx1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1436" tIns="45718" rIns="91436" bIns="45718" anchor="ctr"/>
          <a:lstStyle/>
          <a:p>
            <a:pPr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</p:sldLayoutIdLst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178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354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532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709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882" indent="-342882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3200">
          <a:solidFill>
            <a:schemeClr val="accent2"/>
          </a:solidFill>
          <a:latin typeface="Calibri" pitchFamily="34" charset="0"/>
          <a:ea typeface="+mn-ea"/>
          <a:cs typeface="+mn-cs"/>
        </a:defRPr>
      </a:lvl1pPr>
      <a:lvl2pPr marL="742913" indent="-285737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§"/>
        <a:defRPr sz="2800">
          <a:solidFill>
            <a:schemeClr val="tx1"/>
          </a:solidFill>
          <a:latin typeface="Calibri" pitchFamily="34" charset="0"/>
        </a:defRPr>
      </a:lvl2pPr>
      <a:lvl3pPr marL="1142942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400">
          <a:solidFill>
            <a:schemeClr val="tx1"/>
          </a:solidFill>
          <a:latin typeface="Calibri" pitchFamily="34" charset="0"/>
        </a:defRPr>
      </a:lvl3pPr>
      <a:lvl4pPr marL="1600120" indent="-228589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§"/>
        <a:defRPr sz="2000">
          <a:solidFill>
            <a:schemeClr val="tx1"/>
          </a:solidFill>
          <a:latin typeface="Calibri" pitchFamily="34" charset="0"/>
        </a:defRPr>
      </a:lvl4pPr>
      <a:lvl5pPr marL="2057298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Calibri" pitchFamily="34" charset="0"/>
        </a:defRPr>
      </a:lvl5pPr>
      <a:lvl6pPr marL="2514474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971652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28829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6006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6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emf"/><Relationship Id="rId4" Type="http://schemas.openxmlformats.org/officeDocument/2006/relationships/customXml" Target="../ink/ink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customXml" Target="../ink/ink2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tags" Target="../tags/tag4.xml"/><Relationship Id="rId7" Type="http://schemas.openxmlformats.org/officeDocument/2006/relationships/image" Target="../media/image40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3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4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4" Type="http://schemas.openxmlformats.org/officeDocument/2006/relationships/image" Target="../media/image4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4" Type="http://schemas.openxmlformats.org/officeDocument/2006/relationships/image" Target="../media/image48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4" Type="http://schemas.openxmlformats.org/officeDocument/2006/relationships/image" Target="../media/image5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wm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wmf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94565" y="1447800"/>
            <a:ext cx="6578036" cy="419005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22" name="Rectangle 5"/>
          <p:cNvSpPr>
            <a:spLocks noGrp="1" noChangeArrowheads="1"/>
          </p:cNvSpPr>
          <p:nvPr>
            <p:ph type="ctrTitle"/>
          </p:nvPr>
        </p:nvSpPr>
        <p:spPr>
          <a:xfrm>
            <a:off x="0" y="228600"/>
            <a:ext cx="12192000" cy="1470025"/>
          </a:xfrm>
        </p:spPr>
        <p:txBody>
          <a:bodyPr/>
          <a:lstStyle/>
          <a:p>
            <a:r>
              <a:rPr lang="en-US" dirty="0"/>
              <a:t>CAP 5636 – Advanced Artificial Intelligence</a:t>
            </a:r>
            <a:br>
              <a:rPr lang="en-US" dirty="0"/>
            </a:br>
            <a:endParaRPr lang="en-US" sz="3600" dirty="0"/>
          </a:p>
        </p:txBody>
      </p:sp>
      <p:sp>
        <p:nvSpPr>
          <p:cNvPr id="5123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0" y="990600"/>
            <a:ext cx="12192000" cy="1524000"/>
          </a:xfrm>
        </p:spPr>
        <p:txBody>
          <a:bodyPr/>
          <a:lstStyle/>
          <a:p>
            <a:pPr eaLnBrk="1" hangingPunct="1"/>
            <a:r>
              <a:rPr lang="en-US" dirty="0"/>
              <a:t>Uncertainty and Utilities</a:t>
            </a:r>
          </a:p>
        </p:txBody>
      </p:sp>
      <p:sp>
        <p:nvSpPr>
          <p:cNvPr id="5124" name="Text Box 7"/>
          <p:cNvSpPr txBox="1">
            <a:spLocks noChangeArrowheads="1"/>
          </p:cNvSpPr>
          <p:nvPr/>
        </p:nvSpPr>
        <p:spPr bwMode="auto">
          <a:xfrm>
            <a:off x="1524000" y="6248403"/>
            <a:ext cx="5867400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0" y="5486400"/>
            <a:ext cx="12192000" cy="10849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8579" tIns="34289" rIns="68579" bIns="34289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dirty="0">
                <a:latin typeface="Calibri"/>
                <a:cs typeface="Calibri"/>
              </a:rPr>
              <a:t>Instructors: </a:t>
            </a:r>
            <a:r>
              <a:rPr lang="en-US" sz="2400" dirty="0" err="1">
                <a:latin typeface="Calibri"/>
                <a:cs typeface="Calibri"/>
              </a:rPr>
              <a:t>Lotzi</a:t>
            </a:r>
            <a:r>
              <a:rPr lang="en-US" sz="2400" dirty="0">
                <a:latin typeface="Calibri"/>
                <a:cs typeface="Calibri"/>
              </a:rPr>
              <a:t> </a:t>
            </a:r>
            <a:r>
              <a:rPr lang="en-US" sz="2400" dirty="0" err="1">
                <a:latin typeface="Calibri"/>
                <a:cs typeface="Calibri"/>
              </a:rPr>
              <a:t>Bölöni</a:t>
            </a:r>
            <a:endParaRPr lang="en-US" sz="2400" dirty="0">
              <a:latin typeface="Calibri"/>
              <a:cs typeface="Calibri"/>
            </a:endParaRPr>
          </a:p>
          <a:p>
            <a:pPr algn="ctr">
              <a:spcBef>
                <a:spcPct val="50000"/>
              </a:spcBef>
            </a:pPr>
            <a:endParaRPr lang="en-US" sz="1400" dirty="0">
              <a:latin typeface="Calibri"/>
              <a:cs typeface="Calibri"/>
            </a:endParaRPr>
          </a:p>
          <a:p>
            <a:pPr algn="ctr">
              <a:spcBef>
                <a:spcPct val="50000"/>
              </a:spcBef>
            </a:pPr>
            <a:r>
              <a:rPr lang="en-US" sz="1400" dirty="0">
                <a:latin typeface="Calibri"/>
                <a:cs typeface="Calibri"/>
              </a:rPr>
              <a:t>[These slides were adapted from the ones created by Dan Klein and Pieter Abbeel for CS188 Intro to AI at UC Berkeley, available at http://ai.berkeley.edu.]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496802" y="2018618"/>
            <a:ext cx="4275137" cy="276837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Expectimax Pruning?</a:t>
            </a:r>
          </a:p>
        </p:txBody>
      </p:sp>
      <p:sp>
        <p:nvSpPr>
          <p:cNvPr id="77" name="AutoShape 4"/>
          <p:cNvSpPr>
            <a:spLocks noChangeArrowheads="1"/>
          </p:cNvSpPr>
          <p:nvPr/>
        </p:nvSpPr>
        <p:spPr bwMode="auto">
          <a:xfrm>
            <a:off x="5638800" y="1539240"/>
            <a:ext cx="869951" cy="695960"/>
          </a:xfrm>
          <a:prstGeom prst="triangle">
            <a:avLst>
              <a:gd name="adj" fmla="val 50000"/>
            </a:avLst>
          </a:prstGeom>
          <a:solidFill>
            <a:srgbClr val="99CCFF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78" name="Group 60"/>
          <p:cNvGrpSpPr>
            <a:grpSpLocks/>
          </p:cNvGrpSpPr>
          <p:nvPr/>
        </p:nvGrpSpPr>
        <p:grpSpPr bwMode="auto">
          <a:xfrm>
            <a:off x="2768600" y="3903133"/>
            <a:ext cx="508000" cy="1583267"/>
            <a:chOff x="1981200" y="3765550"/>
            <a:chExt cx="381000" cy="1187450"/>
          </a:xfrm>
        </p:grpSpPr>
        <p:cxnSp>
          <p:nvCxnSpPr>
            <p:cNvPr id="118" name="AutoShape 13"/>
            <p:cNvCxnSpPr>
              <a:cxnSpLocks noChangeShapeType="1"/>
              <a:stCxn id="110" idx="0"/>
            </p:cNvCxnSpPr>
            <p:nvPr/>
          </p:nvCxnSpPr>
          <p:spPr bwMode="auto">
            <a:xfrm>
              <a:off x="2173288" y="3765550"/>
              <a:ext cx="1588" cy="80645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sp>
          <p:nvSpPr>
            <p:cNvPr id="119" name="Rectangle 7"/>
            <p:cNvSpPr>
              <a:spLocks noChangeArrowheads="1"/>
            </p:cNvSpPr>
            <p:nvPr/>
          </p:nvSpPr>
          <p:spPr bwMode="auto">
            <a:xfrm>
              <a:off x="1981200" y="4648200"/>
              <a:ext cx="381000" cy="304800"/>
            </a:xfrm>
            <a:prstGeom prst="rect">
              <a:avLst/>
            </a:prstGeom>
            <a:solidFill>
              <a:srgbClr val="E8D1FF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/>
                <a:t>12</a:t>
              </a:r>
            </a:p>
          </p:txBody>
        </p:sp>
      </p:grpSp>
      <p:grpSp>
        <p:nvGrpSpPr>
          <p:cNvPr id="79" name="Group 61"/>
          <p:cNvGrpSpPr>
            <a:grpSpLocks/>
          </p:cNvGrpSpPr>
          <p:nvPr/>
        </p:nvGrpSpPr>
        <p:grpSpPr bwMode="auto">
          <a:xfrm>
            <a:off x="3024717" y="3903133"/>
            <a:ext cx="1267883" cy="1583267"/>
            <a:chOff x="2173288" y="3765550"/>
            <a:chExt cx="950912" cy="1187450"/>
          </a:xfrm>
        </p:grpSpPr>
        <p:cxnSp>
          <p:nvCxnSpPr>
            <p:cNvPr id="116" name="AutoShape 17"/>
            <p:cNvCxnSpPr>
              <a:cxnSpLocks noChangeShapeType="1"/>
              <a:stCxn id="110" idx="0"/>
            </p:cNvCxnSpPr>
            <p:nvPr/>
          </p:nvCxnSpPr>
          <p:spPr bwMode="auto">
            <a:xfrm>
              <a:off x="2173288" y="3765550"/>
              <a:ext cx="763587" cy="822325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sp>
          <p:nvSpPr>
            <p:cNvPr id="117" name="Rectangle 7"/>
            <p:cNvSpPr>
              <a:spLocks noChangeArrowheads="1"/>
            </p:cNvSpPr>
            <p:nvPr/>
          </p:nvSpPr>
          <p:spPr bwMode="auto">
            <a:xfrm>
              <a:off x="2743200" y="4648200"/>
              <a:ext cx="381000" cy="304800"/>
            </a:xfrm>
            <a:prstGeom prst="rect">
              <a:avLst/>
            </a:prstGeom>
            <a:solidFill>
              <a:srgbClr val="E8D1FF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dirty="0"/>
                <a:t>9</a:t>
              </a:r>
            </a:p>
          </p:txBody>
        </p:sp>
      </p:grpSp>
      <p:grpSp>
        <p:nvGrpSpPr>
          <p:cNvPr id="82" name="Group 51"/>
          <p:cNvGrpSpPr>
            <a:grpSpLocks/>
          </p:cNvGrpSpPr>
          <p:nvPr/>
        </p:nvGrpSpPr>
        <p:grpSpPr bwMode="auto">
          <a:xfrm>
            <a:off x="2772833" y="2235200"/>
            <a:ext cx="3300942" cy="1667933"/>
            <a:chOff x="1984375" y="2514601"/>
            <a:chExt cx="2475709" cy="1250949"/>
          </a:xfrm>
        </p:grpSpPr>
        <p:sp>
          <p:nvSpPr>
            <p:cNvPr id="110" name="AutoShape 6"/>
            <p:cNvSpPr>
              <a:spLocks noChangeArrowheads="1"/>
            </p:cNvSpPr>
            <p:nvPr/>
          </p:nvSpPr>
          <p:spPr bwMode="auto">
            <a:xfrm flipV="1">
              <a:off x="1984375" y="3460750"/>
              <a:ext cx="381000" cy="304800"/>
            </a:xfrm>
            <a:prstGeom prst="triangle">
              <a:avLst>
                <a:gd name="adj" fmla="val 50000"/>
              </a:avLst>
            </a:prstGeom>
            <a:solidFill>
              <a:srgbClr val="CCCCCC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cxnSp>
          <p:nvCxnSpPr>
            <p:cNvPr id="111" name="AutoShape 7"/>
            <p:cNvCxnSpPr>
              <a:cxnSpLocks noChangeShapeType="1"/>
              <a:stCxn id="77" idx="3"/>
              <a:endCxn id="95" idx="0"/>
            </p:cNvCxnSpPr>
            <p:nvPr/>
          </p:nvCxnSpPr>
          <p:spPr bwMode="auto">
            <a:xfrm flipH="1">
              <a:off x="2171700" y="2514601"/>
              <a:ext cx="2288384" cy="838199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lg"/>
            </a:ln>
          </p:spPr>
        </p:cxnSp>
      </p:grpSp>
      <p:cxnSp>
        <p:nvCxnSpPr>
          <p:cNvPr id="83" name="AutoShape 9"/>
          <p:cNvCxnSpPr>
            <a:cxnSpLocks noChangeShapeType="1"/>
            <a:stCxn id="110" idx="0"/>
          </p:cNvCxnSpPr>
          <p:nvPr/>
        </p:nvCxnSpPr>
        <p:spPr bwMode="auto">
          <a:xfrm flipH="1">
            <a:off x="2010833" y="3903133"/>
            <a:ext cx="1013884" cy="1096433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lg" len="lg"/>
          </a:ln>
        </p:spPr>
      </p:cxnSp>
      <p:sp>
        <p:nvSpPr>
          <p:cNvPr id="84" name="Rectangle 7"/>
          <p:cNvSpPr>
            <a:spLocks noChangeArrowheads="1"/>
          </p:cNvSpPr>
          <p:nvPr/>
        </p:nvSpPr>
        <p:spPr bwMode="auto">
          <a:xfrm>
            <a:off x="1752600" y="5080000"/>
            <a:ext cx="508000" cy="406400"/>
          </a:xfrm>
          <a:prstGeom prst="rect">
            <a:avLst/>
          </a:prstGeom>
          <a:solidFill>
            <a:srgbClr val="E8D1FF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dirty="0"/>
              <a:t>3</a:t>
            </a:r>
          </a:p>
        </p:txBody>
      </p:sp>
      <p:cxnSp>
        <p:nvCxnSpPr>
          <p:cNvPr id="85" name="AutoShape 21"/>
          <p:cNvCxnSpPr>
            <a:cxnSpLocks noChangeShapeType="1"/>
          </p:cNvCxnSpPr>
          <p:nvPr/>
        </p:nvCxnSpPr>
        <p:spPr bwMode="auto">
          <a:xfrm rot="5400000">
            <a:off x="5866342" y="2437341"/>
            <a:ext cx="406400" cy="2116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86" name="AutoShape 21"/>
          <p:cNvCxnSpPr>
            <a:cxnSpLocks noChangeShapeType="1"/>
          </p:cNvCxnSpPr>
          <p:nvPr/>
        </p:nvCxnSpPr>
        <p:spPr bwMode="auto">
          <a:xfrm rot="5400000">
            <a:off x="2820459" y="4101041"/>
            <a:ext cx="406400" cy="2117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</p:cxnSp>
      <p:grpSp>
        <p:nvGrpSpPr>
          <p:cNvPr id="87" name="Group 59"/>
          <p:cNvGrpSpPr>
            <a:grpSpLocks/>
          </p:cNvGrpSpPr>
          <p:nvPr/>
        </p:nvGrpSpPr>
        <p:grpSpPr bwMode="auto">
          <a:xfrm>
            <a:off x="5820833" y="2235200"/>
            <a:ext cx="508000" cy="1646767"/>
            <a:chOff x="4270375" y="2514601"/>
            <a:chExt cx="381000" cy="1235074"/>
          </a:xfrm>
        </p:grpSpPr>
        <p:sp>
          <p:nvSpPr>
            <p:cNvPr id="108" name="AutoShape 20"/>
            <p:cNvSpPr>
              <a:spLocks noChangeArrowheads="1"/>
            </p:cNvSpPr>
            <p:nvPr/>
          </p:nvSpPr>
          <p:spPr bwMode="auto">
            <a:xfrm flipV="1">
              <a:off x="4270375" y="3444875"/>
              <a:ext cx="381000" cy="304800"/>
            </a:xfrm>
            <a:prstGeom prst="triangle">
              <a:avLst>
                <a:gd name="adj" fmla="val 50000"/>
              </a:avLst>
            </a:prstGeom>
            <a:solidFill>
              <a:srgbClr val="CCCCCC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cxnSp>
          <p:nvCxnSpPr>
            <p:cNvPr id="109" name="AutoShape 21"/>
            <p:cNvCxnSpPr>
              <a:cxnSpLocks noChangeShapeType="1"/>
              <a:stCxn id="77" idx="3"/>
              <a:endCxn id="93" idx="0"/>
            </p:cNvCxnSpPr>
            <p:nvPr/>
          </p:nvCxnSpPr>
          <p:spPr bwMode="auto">
            <a:xfrm flipH="1">
              <a:off x="4457700" y="2514601"/>
              <a:ext cx="2382" cy="761999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lg"/>
            </a:ln>
          </p:spPr>
        </p:cxnSp>
      </p:grpSp>
      <p:grpSp>
        <p:nvGrpSpPr>
          <p:cNvPr id="88" name="Group 58"/>
          <p:cNvGrpSpPr>
            <a:grpSpLocks/>
          </p:cNvGrpSpPr>
          <p:nvPr/>
        </p:nvGrpSpPr>
        <p:grpSpPr bwMode="auto">
          <a:xfrm>
            <a:off x="4800600" y="3898900"/>
            <a:ext cx="1272117" cy="1587500"/>
            <a:chOff x="3505200" y="3762375"/>
            <a:chExt cx="954088" cy="1190625"/>
          </a:xfrm>
        </p:grpSpPr>
        <p:cxnSp>
          <p:nvCxnSpPr>
            <p:cNvPr id="105" name="AutoShape 23"/>
            <p:cNvCxnSpPr>
              <a:cxnSpLocks noChangeShapeType="1"/>
            </p:cNvCxnSpPr>
            <p:nvPr/>
          </p:nvCxnSpPr>
          <p:spPr bwMode="auto">
            <a:xfrm flipH="1">
              <a:off x="3698875" y="3765550"/>
              <a:ext cx="760413" cy="822325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sp>
          <p:nvSpPr>
            <p:cNvPr id="106" name="Rectangle 7"/>
            <p:cNvSpPr>
              <a:spLocks noChangeArrowheads="1"/>
            </p:cNvSpPr>
            <p:nvPr/>
          </p:nvSpPr>
          <p:spPr bwMode="auto">
            <a:xfrm>
              <a:off x="3505200" y="4648200"/>
              <a:ext cx="381000" cy="304800"/>
            </a:xfrm>
            <a:prstGeom prst="rect">
              <a:avLst/>
            </a:prstGeom>
            <a:solidFill>
              <a:srgbClr val="E8D1FF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/>
                <a:t>2</a:t>
              </a:r>
            </a:p>
          </p:txBody>
        </p:sp>
        <p:cxnSp>
          <p:nvCxnSpPr>
            <p:cNvPr id="107" name="AutoShape 21"/>
            <p:cNvCxnSpPr>
              <a:cxnSpLocks noChangeShapeType="1"/>
            </p:cNvCxnSpPr>
            <p:nvPr/>
          </p:nvCxnSpPr>
          <p:spPr bwMode="auto">
            <a:xfrm rot="5400000">
              <a:off x="4306094" y="3913981"/>
              <a:ext cx="304800" cy="1588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</p:grpSp>
      <p:sp>
        <p:nvSpPr>
          <p:cNvPr id="123" name="Rectangle 122"/>
          <p:cNvSpPr/>
          <p:nvPr/>
        </p:nvSpPr>
        <p:spPr>
          <a:xfrm>
            <a:off x="6019800" y="4038600"/>
            <a:ext cx="2057400" cy="1143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8" name="AutoShape 33"/>
          <p:cNvCxnSpPr>
            <a:cxnSpLocks noChangeShapeType="1"/>
          </p:cNvCxnSpPr>
          <p:nvPr/>
        </p:nvCxnSpPr>
        <p:spPr bwMode="auto">
          <a:xfrm flipH="1">
            <a:off x="6057298" y="3903133"/>
            <a:ext cx="15423" cy="1126067"/>
          </a:xfrm>
          <a:prstGeom prst="straightConnector1">
            <a:avLst/>
          </a:prstGeom>
          <a:noFill/>
          <a:ln w="19050">
            <a:solidFill>
              <a:schemeClr val="tx1"/>
            </a:solidFill>
            <a:prstDash val="dash"/>
            <a:round/>
            <a:headEnd/>
            <a:tailEnd type="triangle" w="lg" len="lg"/>
          </a:ln>
        </p:spPr>
      </p:cxnSp>
      <p:sp>
        <p:nvSpPr>
          <p:cNvPr id="95" name="Oval 11"/>
          <p:cNvSpPr>
            <a:spLocks noChangeArrowheads="1"/>
          </p:cNvSpPr>
          <p:nvPr/>
        </p:nvSpPr>
        <p:spPr bwMode="auto">
          <a:xfrm>
            <a:off x="2667000" y="3352800"/>
            <a:ext cx="711200" cy="711200"/>
          </a:xfrm>
          <a:prstGeom prst="ellipse">
            <a:avLst/>
          </a:prstGeom>
          <a:solidFill>
            <a:srgbClr val="B5EDC2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cxnSp>
        <p:nvCxnSpPr>
          <p:cNvPr id="96" name="AutoShape 37"/>
          <p:cNvCxnSpPr>
            <a:cxnSpLocks noChangeShapeType="1"/>
          </p:cNvCxnSpPr>
          <p:nvPr/>
        </p:nvCxnSpPr>
        <p:spPr bwMode="auto">
          <a:xfrm>
            <a:off x="6072717" y="3903133"/>
            <a:ext cx="1018116" cy="1096435"/>
          </a:xfrm>
          <a:prstGeom prst="straightConnector1">
            <a:avLst/>
          </a:prstGeom>
          <a:noFill/>
          <a:ln w="19050">
            <a:solidFill>
              <a:schemeClr val="tx1"/>
            </a:solidFill>
            <a:prstDash val="dash"/>
            <a:round/>
            <a:headEnd/>
            <a:tailEnd type="triangle" w="lg" len="lg"/>
          </a:ln>
        </p:spPr>
      </p:cxnSp>
      <p:sp>
        <p:nvSpPr>
          <p:cNvPr id="93" name="Oval 11"/>
          <p:cNvSpPr>
            <a:spLocks noChangeArrowheads="1"/>
          </p:cNvSpPr>
          <p:nvPr/>
        </p:nvSpPr>
        <p:spPr bwMode="auto">
          <a:xfrm>
            <a:off x="5715000" y="3251200"/>
            <a:ext cx="711200" cy="711200"/>
          </a:xfrm>
          <a:prstGeom prst="ellipse">
            <a:avLst/>
          </a:prstGeom>
          <a:solidFill>
            <a:srgbClr val="B5EDC2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Depth-Limited Expectimax</a:t>
            </a:r>
          </a:p>
        </p:txBody>
      </p:sp>
      <p:sp>
        <p:nvSpPr>
          <p:cNvPr id="9219" name="AutoShape 27"/>
          <p:cNvSpPr>
            <a:spLocks noChangeArrowheads="1"/>
          </p:cNvSpPr>
          <p:nvPr/>
        </p:nvSpPr>
        <p:spPr bwMode="auto">
          <a:xfrm>
            <a:off x="5507038" y="1600200"/>
            <a:ext cx="285750" cy="228600"/>
          </a:xfrm>
          <a:prstGeom prst="triangle">
            <a:avLst>
              <a:gd name="adj" fmla="val 50000"/>
            </a:avLst>
          </a:prstGeom>
          <a:solidFill>
            <a:srgbClr val="99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cxnSp>
        <p:nvCxnSpPr>
          <p:cNvPr id="9220" name="AutoShape 28"/>
          <p:cNvCxnSpPr>
            <a:cxnSpLocks noChangeShapeType="1"/>
            <a:stCxn id="9219" idx="3"/>
            <a:endCxn id="9226" idx="0"/>
          </p:cNvCxnSpPr>
          <p:nvPr/>
        </p:nvCxnSpPr>
        <p:spPr bwMode="auto">
          <a:xfrm flipH="1">
            <a:off x="5078413" y="1828800"/>
            <a:ext cx="571500" cy="458788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9221" name="AutoShape 29"/>
          <p:cNvCxnSpPr>
            <a:cxnSpLocks noChangeShapeType="1"/>
            <a:stCxn id="9219" idx="3"/>
            <a:endCxn id="9227" idx="0"/>
          </p:cNvCxnSpPr>
          <p:nvPr/>
        </p:nvCxnSpPr>
        <p:spPr bwMode="auto">
          <a:xfrm>
            <a:off x="5649913" y="1828800"/>
            <a:ext cx="573087" cy="458788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9222" name="AutoShape 30"/>
          <p:cNvCxnSpPr>
            <a:cxnSpLocks noChangeShapeType="1"/>
          </p:cNvCxnSpPr>
          <p:nvPr/>
        </p:nvCxnSpPr>
        <p:spPr bwMode="auto">
          <a:xfrm flipH="1">
            <a:off x="4791075" y="2573338"/>
            <a:ext cx="287338" cy="74612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9223" name="AutoShape 31"/>
          <p:cNvCxnSpPr>
            <a:cxnSpLocks noChangeShapeType="1"/>
          </p:cNvCxnSpPr>
          <p:nvPr/>
        </p:nvCxnSpPr>
        <p:spPr bwMode="auto">
          <a:xfrm>
            <a:off x="5078413" y="2573338"/>
            <a:ext cx="228600" cy="74612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9224" name="AutoShape 32"/>
          <p:cNvCxnSpPr>
            <a:cxnSpLocks noChangeShapeType="1"/>
          </p:cNvCxnSpPr>
          <p:nvPr/>
        </p:nvCxnSpPr>
        <p:spPr bwMode="auto">
          <a:xfrm flipH="1">
            <a:off x="5937250" y="2573338"/>
            <a:ext cx="285750" cy="74612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9225" name="AutoShape 33"/>
          <p:cNvCxnSpPr>
            <a:cxnSpLocks noChangeShapeType="1"/>
          </p:cNvCxnSpPr>
          <p:nvPr/>
        </p:nvCxnSpPr>
        <p:spPr bwMode="auto">
          <a:xfrm>
            <a:off x="6223000" y="2573338"/>
            <a:ext cx="285750" cy="74612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sp>
        <p:nvSpPr>
          <p:cNvPr id="9226" name="Oval 34"/>
          <p:cNvSpPr>
            <a:spLocks noChangeArrowheads="1"/>
          </p:cNvSpPr>
          <p:nvPr/>
        </p:nvSpPr>
        <p:spPr bwMode="auto">
          <a:xfrm>
            <a:off x="4933950" y="2287588"/>
            <a:ext cx="287338" cy="285750"/>
          </a:xfrm>
          <a:prstGeom prst="ellipse">
            <a:avLst/>
          </a:prstGeom>
          <a:solidFill>
            <a:srgbClr val="B5EDC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9227" name="Oval 35"/>
          <p:cNvSpPr>
            <a:spLocks noChangeArrowheads="1"/>
          </p:cNvSpPr>
          <p:nvPr/>
        </p:nvSpPr>
        <p:spPr bwMode="auto">
          <a:xfrm>
            <a:off x="6080125" y="2287588"/>
            <a:ext cx="285750" cy="285750"/>
          </a:xfrm>
          <a:prstGeom prst="ellipse">
            <a:avLst/>
          </a:prstGeom>
          <a:solidFill>
            <a:srgbClr val="B5EDC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pic>
        <p:nvPicPr>
          <p:cNvPr id="9228" name="Picture 3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05625" y="2287588"/>
            <a:ext cx="257175" cy="20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9" name="Picture 3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15150" y="3376613"/>
            <a:ext cx="234950" cy="211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30" name="Picture 3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91338" y="1600200"/>
            <a:ext cx="257175" cy="223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31" name="Oval 40"/>
          <p:cNvSpPr>
            <a:spLocks noChangeArrowheads="1"/>
          </p:cNvSpPr>
          <p:nvPr/>
        </p:nvSpPr>
        <p:spPr bwMode="auto">
          <a:xfrm>
            <a:off x="5221288" y="3319463"/>
            <a:ext cx="285750" cy="285750"/>
          </a:xfrm>
          <a:prstGeom prst="ellipse">
            <a:avLst/>
          </a:prstGeom>
          <a:solidFill>
            <a:srgbClr val="B5EDC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9232" name="Oval 41"/>
          <p:cNvSpPr>
            <a:spLocks noChangeArrowheads="1"/>
          </p:cNvSpPr>
          <p:nvPr/>
        </p:nvSpPr>
        <p:spPr bwMode="auto">
          <a:xfrm>
            <a:off x="5792788" y="3319463"/>
            <a:ext cx="287337" cy="285750"/>
          </a:xfrm>
          <a:prstGeom prst="ellipse">
            <a:avLst/>
          </a:prstGeom>
          <a:solidFill>
            <a:srgbClr val="B5EDC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9233" name="Oval 42"/>
          <p:cNvSpPr>
            <a:spLocks noChangeArrowheads="1"/>
          </p:cNvSpPr>
          <p:nvPr/>
        </p:nvSpPr>
        <p:spPr bwMode="auto">
          <a:xfrm>
            <a:off x="6365875" y="3319463"/>
            <a:ext cx="287338" cy="285750"/>
          </a:xfrm>
          <a:prstGeom prst="ellipse">
            <a:avLst/>
          </a:prstGeom>
          <a:solidFill>
            <a:srgbClr val="B5EDC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cxnSp>
        <p:nvCxnSpPr>
          <p:cNvPr id="9234" name="AutoShape 43"/>
          <p:cNvCxnSpPr>
            <a:cxnSpLocks noChangeShapeType="1"/>
          </p:cNvCxnSpPr>
          <p:nvPr/>
        </p:nvCxnSpPr>
        <p:spPr bwMode="auto">
          <a:xfrm>
            <a:off x="4800600" y="3581400"/>
            <a:ext cx="285750" cy="74612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sp>
        <p:nvSpPr>
          <p:cNvPr id="9235" name="Line 44"/>
          <p:cNvSpPr>
            <a:spLocks noChangeShapeType="1"/>
          </p:cNvSpPr>
          <p:nvPr/>
        </p:nvSpPr>
        <p:spPr bwMode="auto">
          <a:xfrm flipH="1">
            <a:off x="4572000" y="3581400"/>
            <a:ext cx="22860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9236" name="AutoShape 45"/>
          <p:cNvSpPr>
            <a:spLocks noChangeArrowheads="1"/>
          </p:cNvSpPr>
          <p:nvPr/>
        </p:nvSpPr>
        <p:spPr bwMode="auto">
          <a:xfrm>
            <a:off x="4419600" y="4343400"/>
            <a:ext cx="285750" cy="228600"/>
          </a:xfrm>
          <a:prstGeom prst="triangle">
            <a:avLst>
              <a:gd name="adj" fmla="val 50000"/>
            </a:avLst>
          </a:prstGeom>
          <a:solidFill>
            <a:srgbClr val="99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pic>
        <p:nvPicPr>
          <p:cNvPr id="9237" name="Picture 4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05625" y="4343400"/>
            <a:ext cx="257175" cy="223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9238" name="AutoShape 47"/>
          <p:cNvCxnSpPr>
            <a:cxnSpLocks noChangeShapeType="1"/>
          </p:cNvCxnSpPr>
          <p:nvPr/>
        </p:nvCxnSpPr>
        <p:spPr bwMode="auto">
          <a:xfrm rot="16200000" flipH="1">
            <a:off x="4478338" y="4665662"/>
            <a:ext cx="304800" cy="11747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sp>
        <p:nvSpPr>
          <p:cNvPr id="9239" name="Oval 39"/>
          <p:cNvSpPr>
            <a:spLocks noChangeArrowheads="1"/>
          </p:cNvSpPr>
          <p:nvPr/>
        </p:nvSpPr>
        <p:spPr bwMode="auto">
          <a:xfrm>
            <a:off x="4648200" y="3319463"/>
            <a:ext cx="285750" cy="285750"/>
          </a:xfrm>
          <a:prstGeom prst="ellipse">
            <a:avLst/>
          </a:prstGeom>
          <a:solidFill>
            <a:srgbClr val="B5EDC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9240" name="AutoShape 45"/>
          <p:cNvSpPr>
            <a:spLocks noChangeArrowheads="1"/>
          </p:cNvSpPr>
          <p:nvPr/>
        </p:nvSpPr>
        <p:spPr bwMode="auto">
          <a:xfrm>
            <a:off x="4972050" y="4343400"/>
            <a:ext cx="285750" cy="228600"/>
          </a:xfrm>
          <a:prstGeom prst="triangle">
            <a:avLst>
              <a:gd name="adj" fmla="val 50000"/>
            </a:avLst>
          </a:prstGeom>
          <a:solidFill>
            <a:srgbClr val="99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cxnSp>
        <p:nvCxnSpPr>
          <p:cNvPr id="9241" name="AutoShape 47"/>
          <p:cNvCxnSpPr>
            <a:cxnSpLocks noChangeShapeType="1"/>
          </p:cNvCxnSpPr>
          <p:nvPr/>
        </p:nvCxnSpPr>
        <p:spPr bwMode="auto">
          <a:xfrm rot="16200000" flipH="1">
            <a:off x="5035550" y="4654550"/>
            <a:ext cx="304800" cy="1397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sp>
        <p:nvSpPr>
          <p:cNvPr id="9242" name="Line 48"/>
          <p:cNvSpPr>
            <a:spLocks noChangeShapeType="1"/>
          </p:cNvSpPr>
          <p:nvPr/>
        </p:nvSpPr>
        <p:spPr bwMode="auto">
          <a:xfrm flipH="1">
            <a:off x="5029200" y="4572000"/>
            <a:ext cx="889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9243" name="TextBox 33"/>
          <p:cNvSpPr txBox="1">
            <a:spLocks noChangeArrowheads="1"/>
          </p:cNvSpPr>
          <p:nvPr/>
        </p:nvSpPr>
        <p:spPr bwMode="auto">
          <a:xfrm>
            <a:off x="5756275" y="4267200"/>
            <a:ext cx="34888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latin typeface="Calibri"/>
                <a:cs typeface="Calibri"/>
              </a:rPr>
              <a:t>…</a:t>
            </a:r>
          </a:p>
        </p:txBody>
      </p:sp>
      <p:sp>
        <p:nvSpPr>
          <p:cNvPr id="9244" name="TextBox 34"/>
          <p:cNvSpPr txBox="1">
            <a:spLocks noChangeArrowheads="1"/>
          </p:cNvSpPr>
          <p:nvPr/>
        </p:nvSpPr>
        <p:spPr bwMode="auto">
          <a:xfrm>
            <a:off x="4918075" y="5105400"/>
            <a:ext cx="34888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latin typeface="Calibri"/>
                <a:cs typeface="Calibri"/>
              </a:rPr>
              <a:t>…</a:t>
            </a:r>
          </a:p>
        </p:txBody>
      </p:sp>
      <p:sp>
        <p:nvSpPr>
          <p:cNvPr id="36" name="Rectangle 35"/>
          <p:cNvSpPr/>
          <p:nvPr/>
        </p:nvSpPr>
        <p:spPr>
          <a:xfrm>
            <a:off x="4343400" y="5638800"/>
            <a:ext cx="762000" cy="533400"/>
          </a:xfrm>
          <a:prstGeom prst="rect">
            <a:avLst/>
          </a:prstGeom>
          <a:solidFill>
            <a:srgbClr val="E8D1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Calibri"/>
                <a:cs typeface="Calibri"/>
              </a:rPr>
              <a:t>492</a:t>
            </a:r>
          </a:p>
        </p:txBody>
      </p:sp>
      <p:sp>
        <p:nvSpPr>
          <p:cNvPr id="9246" name="Rectangle 38"/>
          <p:cNvSpPr>
            <a:spLocks noChangeArrowheads="1"/>
          </p:cNvSpPr>
          <p:nvPr/>
        </p:nvSpPr>
        <p:spPr bwMode="auto">
          <a:xfrm>
            <a:off x="5334000" y="5638800"/>
            <a:ext cx="762000" cy="533400"/>
          </a:xfrm>
          <a:prstGeom prst="rect">
            <a:avLst/>
          </a:prstGeom>
          <a:solidFill>
            <a:srgbClr val="E8D1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>
                <a:latin typeface="Calibri"/>
                <a:cs typeface="Calibri"/>
              </a:rPr>
              <a:t>362</a:t>
            </a:r>
          </a:p>
        </p:txBody>
      </p:sp>
      <p:sp>
        <p:nvSpPr>
          <p:cNvPr id="9247" name="TextBox 40"/>
          <p:cNvSpPr txBox="1">
            <a:spLocks noChangeArrowheads="1"/>
          </p:cNvSpPr>
          <p:nvPr/>
        </p:nvSpPr>
        <p:spPr bwMode="auto">
          <a:xfrm>
            <a:off x="6213475" y="5649913"/>
            <a:ext cx="34888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latin typeface="Calibri"/>
                <a:cs typeface="Calibri"/>
              </a:rPr>
              <a:t>…</a:t>
            </a:r>
          </a:p>
        </p:txBody>
      </p:sp>
      <p:sp>
        <p:nvSpPr>
          <p:cNvPr id="43" name="Freeform 42"/>
          <p:cNvSpPr/>
          <p:nvPr/>
        </p:nvSpPr>
        <p:spPr>
          <a:xfrm>
            <a:off x="4421188" y="4589463"/>
            <a:ext cx="346075" cy="1036637"/>
          </a:xfrm>
          <a:custGeom>
            <a:avLst/>
            <a:gdLst>
              <a:gd name="connsiteX0" fmla="*/ 122829 w 354842"/>
              <a:gd name="connsiteY0" fmla="*/ 0 h 1037230"/>
              <a:gd name="connsiteX1" fmla="*/ 0 w 354842"/>
              <a:gd name="connsiteY1" fmla="*/ 191068 h 1037230"/>
              <a:gd name="connsiteX2" fmla="*/ 122829 w 354842"/>
              <a:gd name="connsiteY2" fmla="*/ 545910 h 1037230"/>
              <a:gd name="connsiteX3" fmla="*/ 327546 w 354842"/>
              <a:gd name="connsiteY3" fmla="*/ 832513 h 1037230"/>
              <a:gd name="connsiteX4" fmla="*/ 286603 w 354842"/>
              <a:gd name="connsiteY4" fmla="*/ 1037230 h 1037230"/>
              <a:gd name="connsiteX0" fmla="*/ 122829 w 354842"/>
              <a:gd name="connsiteY0" fmla="*/ 0 h 1037230"/>
              <a:gd name="connsiteX1" fmla="*/ 0 w 354842"/>
              <a:gd name="connsiteY1" fmla="*/ 419668 h 1037230"/>
              <a:gd name="connsiteX2" fmla="*/ 122829 w 354842"/>
              <a:gd name="connsiteY2" fmla="*/ 545910 h 1037230"/>
              <a:gd name="connsiteX3" fmla="*/ 327546 w 354842"/>
              <a:gd name="connsiteY3" fmla="*/ 832513 h 1037230"/>
              <a:gd name="connsiteX4" fmla="*/ 286603 w 354842"/>
              <a:gd name="connsiteY4" fmla="*/ 1037230 h 1037230"/>
              <a:gd name="connsiteX0" fmla="*/ 148229 w 355220"/>
              <a:gd name="connsiteY0" fmla="*/ 0 h 1037230"/>
              <a:gd name="connsiteX1" fmla="*/ 25400 w 355220"/>
              <a:gd name="connsiteY1" fmla="*/ 419668 h 1037230"/>
              <a:gd name="connsiteX2" fmla="*/ 300629 w 355220"/>
              <a:gd name="connsiteY2" fmla="*/ 545910 h 1037230"/>
              <a:gd name="connsiteX3" fmla="*/ 352946 w 355220"/>
              <a:gd name="connsiteY3" fmla="*/ 832513 h 1037230"/>
              <a:gd name="connsiteX4" fmla="*/ 312003 w 355220"/>
              <a:gd name="connsiteY4" fmla="*/ 1037230 h 1037230"/>
              <a:gd name="connsiteX0" fmla="*/ 148229 w 346122"/>
              <a:gd name="connsiteY0" fmla="*/ 0 h 1037230"/>
              <a:gd name="connsiteX1" fmla="*/ 25400 w 346122"/>
              <a:gd name="connsiteY1" fmla="*/ 419668 h 1037230"/>
              <a:gd name="connsiteX2" fmla="*/ 300629 w 346122"/>
              <a:gd name="connsiteY2" fmla="*/ 545910 h 1037230"/>
              <a:gd name="connsiteX3" fmla="*/ 200546 w 346122"/>
              <a:gd name="connsiteY3" fmla="*/ 832513 h 1037230"/>
              <a:gd name="connsiteX4" fmla="*/ 312003 w 346122"/>
              <a:gd name="connsiteY4" fmla="*/ 1037230 h 10372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6122" h="1037230">
                <a:moveTo>
                  <a:pt x="148229" y="0"/>
                </a:moveTo>
                <a:cubicBezTo>
                  <a:pt x="86814" y="50041"/>
                  <a:pt x="0" y="328683"/>
                  <a:pt x="25400" y="419668"/>
                </a:cubicBezTo>
                <a:cubicBezTo>
                  <a:pt x="50800" y="510653"/>
                  <a:pt x="271438" y="477103"/>
                  <a:pt x="300629" y="545910"/>
                </a:cubicBezTo>
                <a:cubicBezTo>
                  <a:pt x="329820" y="614718"/>
                  <a:pt x="198650" y="750626"/>
                  <a:pt x="200546" y="832513"/>
                </a:cubicBezTo>
                <a:cubicBezTo>
                  <a:pt x="202442" y="914400"/>
                  <a:pt x="346122" y="975815"/>
                  <a:pt x="312003" y="1037230"/>
                </a:cubicBezTo>
              </a:path>
            </a:pathLst>
          </a:custGeom>
          <a:ln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>
              <a:latin typeface="Calibri"/>
              <a:cs typeface="Calibri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4343400" y="4343400"/>
            <a:ext cx="457200" cy="381000"/>
          </a:xfrm>
          <a:prstGeom prst="rect">
            <a:avLst/>
          </a:prstGeom>
          <a:solidFill>
            <a:srgbClr val="E8D1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Calibri"/>
                <a:cs typeface="Calibri"/>
              </a:rPr>
              <a:t>400</a:t>
            </a:r>
          </a:p>
        </p:txBody>
      </p:sp>
      <p:sp>
        <p:nvSpPr>
          <p:cNvPr id="40" name="Rectangle 39"/>
          <p:cNvSpPr/>
          <p:nvPr/>
        </p:nvSpPr>
        <p:spPr>
          <a:xfrm>
            <a:off x="4953000" y="4343400"/>
            <a:ext cx="457200" cy="381000"/>
          </a:xfrm>
          <a:prstGeom prst="rect">
            <a:avLst/>
          </a:prstGeom>
          <a:solidFill>
            <a:srgbClr val="E8D1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Calibri"/>
                <a:cs typeface="Calibri"/>
              </a:rPr>
              <a:t>300</a:t>
            </a:r>
          </a:p>
        </p:txBody>
      </p:sp>
      <p:sp>
        <p:nvSpPr>
          <p:cNvPr id="42" name="Rounded Rectangular Callout 41"/>
          <p:cNvSpPr/>
          <p:nvPr/>
        </p:nvSpPr>
        <p:spPr>
          <a:xfrm>
            <a:off x="5638800" y="3962400"/>
            <a:ext cx="2133600" cy="1600200"/>
          </a:xfrm>
          <a:prstGeom prst="wedgeRoundRectCallout">
            <a:avLst>
              <a:gd name="adj1" fmla="val -59213"/>
              <a:gd name="adj2" fmla="val -17670"/>
              <a:gd name="adj3" fmla="val 16667"/>
            </a:avLst>
          </a:prstGeom>
          <a:ln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latin typeface="Calibri"/>
                <a:cs typeface="Calibri"/>
              </a:rPr>
              <a:t>Estimate of true </a:t>
            </a:r>
            <a:r>
              <a:rPr lang="en-US" dirty="0" err="1">
                <a:latin typeface="Calibri"/>
                <a:cs typeface="Calibri"/>
              </a:rPr>
              <a:t>expectimax</a:t>
            </a:r>
            <a:r>
              <a:rPr lang="en-US" dirty="0">
                <a:latin typeface="Calibri"/>
                <a:cs typeface="Calibri"/>
              </a:rPr>
              <a:t> value (which would require a lot of work to compute)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40" grpId="0" animBg="1"/>
      <p:bldP spid="4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63700" y="1524000"/>
            <a:ext cx="4065899" cy="465499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Probabilities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82000" y="3048000"/>
            <a:ext cx="1662739" cy="15684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428333" y="1356197"/>
            <a:ext cx="1535600" cy="15970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82318" y="4826203"/>
            <a:ext cx="1554162" cy="176965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Reminder: Probabilities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en-US" sz="2000" dirty="0"/>
              <a:t>A </a:t>
            </a:r>
            <a:r>
              <a:rPr lang="en-US" sz="2000" dirty="0">
                <a:solidFill>
                  <a:srgbClr val="CC0000"/>
                </a:solidFill>
              </a:rPr>
              <a:t>random variable</a:t>
            </a:r>
            <a:r>
              <a:rPr lang="en-US" sz="2000" dirty="0"/>
              <a:t> represents an event whose outcome is unknown</a:t>
            </a:r>
          </a:p>
          <a:p>
            <a:pPr>
              <a:lnSpc>
                <a:spcPct val="80000"/>
              </a:lnSpc>
            </a:pPr>
            <a:r>
              <a:rPr lang="en-US" sz="2000" dirty="0"/>
              <a:t>A </a:t>
            </a:r>
            <a:r>
              <a:rPr lang="en-US" sz="2000" dirty="0">
                <a:solidFill>
                  <a:srgbClr val="CC0000"/>
                </a:solidFill>
              </a:rPr>
              <a:t>probability distribution</a:t>
            </a:r>
            <a:r>
              <a:rPr lang="en-US" sz="2000" dirty="0"/>
              <a:t> is an assignment of weights to outcomes</a:t>
            </a:r>
          </a:p>
          <a:p>
            <a:pPr>
              <a:lnSpc>
                <a:spcPct val="80000"/>
              </a:lnSpc>
            </a:pPr>
            <a:endParaRPr lang="en-US" sz="2000" dirty="0"/>
          </a:p>
          <a:p>
            <a:pPr>
              <a:lnSpc>
                <a:spcPct val="80000"/>
              </a:lnSpc>
            </a:pPr>
            <a:r>
              <a:rPr lang="en-US" sz="2000" dirty="0"/>
              <a:t>Example: Traffic on freeway</a:t>
            </a:r>
          </a:p>
          <a:p>
            <a:pPr lvl="1">
              <a:lnSpc>
                <a:spcPct val="80000"/>
              </a:lnSpc>
            </a:pPr>
            <a:r>
              <a:rPr lang="en-US" sz="1800" dirty="0"/>
              <a:t>Random variable: T = whether there’s traffic</a:t>
            </a:r>
          </a:p>
          <a:p>
            <a:pPr lvl="1">
              <a:lnSpc>
                <a:spcPct val="80000"/>
              </a:lnSpc>
            </a:pPr>
            <a:r>
              <a:rPr lang="en-US" sz="1800" dirty="0"/>
              <a:t>Outcomes: T in {none, light, heavy}</a:t>
            </a:r>
          </a:p>
          <a:p>
            <a:pPr lvl="1">
              <a:lnSpc>
                <a:spcPct val="80000"/>
              </a:lnSpc>
            </a:pPr>
            <a:r>
              <a:rPr lang="en-US" sz="1800" dirty="0"/>
              <a:t>Distribution: P(T=none) = 0.25, P(T=light) = 0.50, P(T=heavy) = 0.25</a:t>
            </a:r>
          </a:p>
          <a:p>
            <a:pPr>
              <a:lnSpc>
                <a:spcPct val="80000"/>
              </a:lnSpc>
            </a:pPr>
            <a:endParaRPr lang="en-US" sz="2000" dirty="0"/>
          </a:p>
          <a:p>
            <a:pPr>
              <a:lnSpc>
                <a:spcPct val="80000"/>
              </a:lnSpc>
            </a:pPr>
            <a:r>
              <a:rPr lang="en-US" sz="2000" dirty="0"/>
              <a:t>Some laws of probability (more later):</a:t>
            </a:r>
          </a:p>
          <a:p>
            <a:pPr lvl="1">
              <a:lnSpc>
                <a:spcPct val="80000"/>
              </a:lnSpc>
            </a:pPr>
            <a:r>
              <a:rPr lang="en-US" sz="1800" dirty="0"/>
              <a:t>Probabilities are always non-negative</a:t>
            </a:r>
          </a:p>
          <a:p>
            <a:pPr lvl="1">
              <a:lnSpc>
                <a:spcPct val="80000"/>
              </a:lnSpc>
            </a:pPr>
            <a:r>
              <a:rPr lang="en-US" sz="1800" dirty="0"/>
              <a:t>Probabilities over all possible outcomes sum to one</a:t>
            </a:r>
          </a:p>
          <a:p>
            <a:pPr>
              <a:lnSpc>
                <a:spcPct val="80000"/>
              </a:lnSpc>
            </a:pPr>
            <a:endParaRPr lang="en-US" sz="2000" dirty="0"/>
          </a:p>
          <a:p>
            <a:pPr>
              <a:lnSpc>
                <a:spcPct val="80000"/>
              </a:lnSpc>
            </a:pPr>
            <a:r>
              <a:rPr lang="en-US" sz="2000" dirty="0"/>
              <a:t>As we get more evidence, probabilities may change:</a:t>
            </a:r>
          </a:p>
          <a:p>
            <a:pPr lvl="1">
              <a:lnSpc>
                <a:spcPct val="80000"/>
              </a:lnSpc>
            </a:pPr>
            <a:r>
              <a:rPr lang="en-US" sz="1800" dirty="0"/>
              <a:t>P(T=heavy) = 0.25, P(T=heavy | Hour=8am) = 0.60</a:t>
            </a:r>
          </a:p>
          <a:p>
            <a:pPr lvl="1">
              <a:lnSpc>
                <a:spcPct val="80000"/>
              </a:lnSpc>
            </a:pPr>
            <a:r>
              <a:rPr lang="en-US" sz="1800" dirty="0"/>
              <a:t>We’ll talk about methods for reasoning and updating probabilities later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287000" y="1905000"/>
            <a:ext cx="1219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libri" pitchFamily="34" charset="0"/>
              </a:rPr>
              <a:t>0.25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0287000" y="3657600"/>
            <a:ext cx="1219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libri" pitchFamily="34" charset="0"/>
              </a:rPr>
              <a:t>0.50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7000" y="5511225"/>
            <a:ext cx="1219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libri" pitchFamily="34" charset="0"/>
              </a:rPr>
              <a:t>0.25</a:t>
            </a:r>
          </a:p>
        </p:txBody>
      </p:sp>
    </p:spTree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71519" y="4826203"/>
            <a:ext cx="1554162" cy="172699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76800" y="4800600"/>
            <a:ext cx="1643063" cy="154983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387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1371600"/>
            <a:ext cx="8915400" cy="4525963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600" dirty="0"/>
              <a:t>The expected value of a function of a random variable is the average, weighted by the probability distribution over outcomes</a:t>
            </a:r>
          </a:p>
          <a:p>
            <a:pPr lvl="4">
              <a:lnSpc>
                <a:spcPct val="90000"/>
              </a:lnSpc>
            </a:pPr>
            <a:endParaRPr lang="en-US" sz="1600" dirty="0"/>
          </a:p>
          <a:p>
            <a:pPr>
              <a:lnSpc>
                <a:spcPct val="90000"/>
              </a:lnSpc>
            </a:pPr>
            <a:r>
              <a:rPr lang="en-US" sz="2600" dirty="0"/>
              <a:t>Example: How long to get to the airport?</a:t>
            </a:r>
          </a:p>
          <a:p>
            <a:pPr lvl="1">
              <a:lnSpc>
                <a:spcPct val="90000"/>
              </a:lnSpc>
            </a:pPr>
            <a:endParaRPr lang="en-US" sz="2000" dirty="0"/>
          </a:p>
          <a:p>
            <a:pPr lvl="2">
              <a:lnSpc>
                <a:spcPct val="90000"/>
              </a:lnSpc>
            </a:pPr>
            <a:endParaRPr lang="en-US" sz="2000" dirty="0"/>
          </a:p>
        </p:txBody>
      </p:sp>
      <p:pic>
        <p:nvPicPr>
          <p:cNvPr id="30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80963" y="4813148"/>
            <a:ext cx="1535600" cy="15970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07076" y="1212791"/>
            <a:ext cx="3108698" cy="198760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Reminder: Expectations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097824" y="4229833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/>
                <a:cs typeface="Calibri"/>
              </a:rPr>
              <a:t>0.25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383824" y="4229833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/>
                <a:cs typeface="Calibri"/>
              </a:rPr>
              <a:t>0.50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669824" y="4229833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/>
                <a:cs typeface="Calibri"/>
              </a:rPr>
              <a:t>0.25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11824" y="4229833"/>
            <a:ext cx="2286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/>
                <a:cs typeface="Calibri"/>
              </a:rPr>
              <a:t>Probability: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097824" y="3544033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/>
                <a:cs typeface="Calibri"/>
              </a:rPr>
              <a:t>20 min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383824" y="3544033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/>
                <a:cs typeface="Calibri"/>
              </a:rPr>
              <a:t>30 min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669824" y="3544033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/>
                <a:cs typeface="Calibri"/>
              </a:rPr>
              <a:t>60 min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11824" y="3544033"/>
            <a:ext cx="2286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/>
                <a:cs typeface="Calibri"/>
              </a:rPr>
              <a:t>Time:</a:t>
            </a:r>
          </a:p>
        </p:txBody>
      </p:sp>
      <p:sp>
        <p:nvSpPr>
          <p:cNvPr id="19" name="Right Arrow 18"/>
          <p:cNvSpPr/>
          <p:nvPr/>
        </p:nvSpPr>
        <p:spPr>
          <a:xfrm>
            <a:off x="8991600" y="3686253"/>
            <a:ext cx="838200" cy="914400"/>
          </a:xfrm>
          <a:prstGeom prst="rightArrow">
            <a:avLst/>
          </a:prstGeom>
          <a:solidFill>
            <a:srgbClr val="99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0210800" y="3848833"/>
            <a:ext cx="1219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libri"/>
                <a:cs typeface="Calibri"/>
              </a:rPr>
              <a:t>35 min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276600" y="3914853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/>
                <a:cs typeface="Calibri"/>
              </a:rPr>
              <a:t>x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562600" y="3914853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/>
                <a:cs typeface="Calibri"/>
              </a:rPr>
              <a:t>x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7848600" y="3914853"/>
            <a:ext cx="38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/>
                <a:cs typeface="Calibri"/>
              </a:rPr>
              <a:t>x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4419600" y="3762453"/>
            <a:ext cx="1219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alibri"/>
                <a:cs typeface="Calibri"/>
              </a:rPr>
              <a:t>+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629400" y="3762453"/>
            <a:ext cx="1219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alibri"/>
                <a:cs typeface="Calibri"/>
              </a:rPr>
              <a:t>+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4" grpId="0"/>
      <p:bldP spid="15" grpId="0"/>
      <p:bldP spid="16" grpId="0"/>
      <p:bldP spid="17" grpId="0"/>
      <p:bldP spid="18" grpId="0"/>
      <p:bldP spid="19" grpId="0" animBg="1"/>
      <p:bldP spid="20" grpId="0"/>
      <p:bldP spid="21" grpId="0"/>
      <p:bldP spid="22" grpId="0"/>
      <p:bldP spid="23" grpId="0"/>
      <p:bldP spid="24" grpId="0"/>
      <p:bldP spid="2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524000"/>
            <a:ext cx="7239000" cy="4525963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400" dirty="0">
                <a:latin typeface="Calibri"/>
                <a:cs typeface="Calibri"/>
              </a:rPr>
              <a:t>In </a:t>
            </a:r>
            <a:r>
              <a:rPr lang="en-US" sz="2400" dirty="0" err="1">
                <a:latin typeface="Calibri"/>
                <a:cs typeface="Calibri"/>
              </a:rPr>
              <a:t>expectimax</a:t>
            </a:r>
            <a:r>
              <a:rPr lang="en-US" sz="2400" dirty="0">
                <a:latin typeface="Calibri"/>
                <a:cs typeface="Calibri"/>
              </a:rPr>
              <a:t> search, we have a probabilistic model of how the opponent (or environment) will behave in any state</a:t>
            </a:r>
          </a:p>
          <a:p>
            <a:pPr lvl="1">
              <a:lnSpc>
                <a:spcPct val="80000"/>
              </a:lnSpc>
            </a:pPr>
            <a:r>
              <a:rPr lang="en-US" sz="2000" dirty="0">
                <a:latin typeface="Calibri"/>
                <a:cs typeface="Calibri"/>
              </a:rPr>
              <a:t>Model could be a simple uniform distribution (roll a die)</a:t>
            </a:r>
          </a:p>
          <a:p>
            <a:pPr lvl="1">
              <a:lnSpc>
                <a:spcPct val="80000"/>
              </a:lnSpc>
            </a:pPr>
            <a:r>
              <a:rPr lang="en-US" sz="2000" dirty="0">
                <a:latin typeface="Calibri"/>
                <a:cs typeface="Calibri"/>
              </a:rPr>
              <a:t>Model could be sophisticated and require a great deal of computation</a:t>
            </a:r>
          </a:p>
          <a:p>
            <a:pPr lvl="1">
              <a:lnSpc>
                <a:spcPct val="80000"/>
              </a:lnSpc>
            </a:pPr>
            <a:r>
              <a:rPr lang="en-US" sz="2000" dirty="0">
                <a:latin typeface="Calibri"/>
                <a:cs typeface="Calibri"/>
              </a:rPr>
              <a:t>We have a chance node for any outcome out of our control: opponent or environment</a:t>
            </a:r>
          </a:p>
          <a:p>
            <a:pPr lvl="1">
              <a:lnSpc>
                <a:spcPct val="80000"/>
              </a:lnSpc>
            </a:pPr>
            <a:r>
              <a:rPr lang="en-US" sz="2000" dirty="0">
                <a:latin typeface="Calibri"/>
                <a:cs typeface="Calibri"/>
              </a:rPr>
              <a:t>The model might say that adversarial actions are likely!</a:t>
            </a:r>
          </a:p>
          <a:p>
            <a:pPr>
              <a:lnSpc>
                <a:spcPct val="80000"/>
              </a:lnSpc>
            </a:pPr>
            <a:endParaRPr lang="en-US" sz="2400" dirty="0">
              <a:latin typeface="Calibri"/>
              <a:cs typeface="Calibri"/>
            </a:endParaRPr>
          </a:p>
          <a:p>
            <a:pPr>
              <a:lnSpc>
                <a:spcPct val="80000"/>
              </a:lnSpc>
            </a:pPr>
            <a:r>
              <a:rPr lang="en-US" sz="2400" dirty="0">
                <a:latin typeface="Calibri"/>
                <a:cs typeface="Calibri"/>
              </a:rPr>
              <a:t>For now, assume each chance node magically comes along with probabilities that specify the distribution over its outcomes</a:t>
            </a:r>
          </a:p>
        </p:txBody>
      </p:sp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/>
                <a:cs typeface="Calibri"/>
              </a:rPr>
              <a:t>What Probabilities to Use?</a:t>
            </a:r>
          </a:p>
        </p:txBody>
      </p:sp>
      <p:grpSp>
        <p:nvGrpSpPr>
          <p:cNvPr id="11268" name="Group 50"/>
          <p:cNvGrpSpPr>
            <a:grpSpLocks/>
          </p:cNvGrpSpPr>
          <p:nvPr/>
        </p:nvGrpSpPr>
        <p:grpSpPr bwMode="auto">
          <a:xfrm>
            <a:off x="8382000" y="1676400"/>
            <a:ext cx="2819400" cy="3733800"/>
            <a:chOff x="3408" y="1248"/>
            <a:chExt cx="1776" cy="2352"/>
          </a:xfrm>
        </p:grpSpPr>
        <p:sp>
          <p:nvSpPr>
            <p:cNvPr id="11271" name="AutoShape 27"/>
            <p:cNvSpPr>
              <a:spLocks noChangeArrowheads="1"/>
            </p:cNvSpPr>
            <p:nvPr/>
          </p:nvSpPr>
          <p:spPr bwMode="auto">
            <a:xfrm>
              <a:off x="4141" y="1248"/>
              <a:ext cx="180" cy="144"/>
            </a:xfrm>
            <a:prstGeom prst="triangle">
              <a:avLst>
                <a:gd name="adj" fmla="val 50000"/>
              </a:avLst>
            </a:prstGeom>
            <a:solidFill>
              <a:srgbClr val="99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cxnSp>
          <p:nvCxnSpPr>
            <p:cNvPr id="11272" name="AutoShape 28"/>
            <p:cNvCxnSpPr>
              <a:cxnSpLocks noChangeShapeType="1"/>
              <a:stCxn id="11271" idx="3"/>
              <a:endCxn id="11278" idx="0"/>
            </p:cNvCxnSpPr>
            <p:nvPr/>
          </p:nvCxnSpPr>
          <p:spPr bwMode="auto">
            <a:xfrm flipH="1">
              <a:off x="3871" y="1392"/>
              <a:ext cx="360" cy="289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11273" name="AutoShape 29"/>
            <p:cNvCxnSpPr>
              <a:cxnSpLocks noChangeShapeType="1"/>
              <a:stCxn id="11271" idx="3"/>
              <a:endCxn id="11279" idx="0"/>
            </p:cNvCxnSpPr>
            <p:nvPr/>
          </p:nvCxnSpPr>
          <p:spPr bwMode="auto">
            <a:xfrm>
              <a:off x="4231" y="1392"/>
              <a:ext cx="361" cy="289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11274" name="AutoShape 30"/>
            <p:cNvCxnSpPr>
              <a:cxnSpLocks noChangeShapeType="1"/>
            </p:cNvCxnSpPr>
            <p:nvPr/>
          </p:nvCxnSpPr>
          <p:spPr bwMode="auto">
            <a:xfrm flipH="1">
              <a:off x="3690" y="1861"/>
              <a:ext cx="181" cy="47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11275" name="AutoShape 31"/>
            <p:cNvCxnSpPr>
              <a:cxnSpLocks noChangeShapeType="1"/>
            </p:cNvCxnSpPr>
            <p:nvPr/>
          </p:nvCxnSpPr>
          <p:spPr bwMode="auto">
            <a:xfrm>
              <a:off x="3871" y="1861"/>
              <a:ext cx="144" cy="47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11276" name="AutoShape 32"/>
            <p:cNvCxnSpPr>
              <a:cxnSpLocks noChangeShapeType="1"/>
            </p:cNvCxnSpPr>
            <p:nvPr/>
          </p:nvCxnSpPr>
          <p:spPr bwMode="auto">
            <a:xfrm flipH="1">
              <a:off x="4412" y="1861"/>
              <a:ext cx="180" cy="47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11277" name="AutoShape 33"/>
            <p:cNvCxnSpPr>
              <a:cxnSpLocks noChangeShapeType="1"/>
            </p:cNvCxnSpPr>
            <p:nvPr/>
          </p:nvCxnSpPr>
          <p:spPr bwMode="auto">
            <a:xfrm>
              <a:off x="4592" y="1861"/>
              <a:ext cx="180" cy="47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sp>
          <p:nvSpPr>
            <p:cNvPr id="11278" name="Oval 34"/>
            <p:cNvSpPr>
              <a:spLocks noChangeArrowheads="1"/>
            </p:cNvSpPr>
            <p:nvPr/>
          </p:nvSpPr>
          <p:spPr bwMode="auto">
            <a:xfrm>
              <a:off x="3780" y="1681"/>
              <a:ext cx="181" cy="180"/>
            </a:xfrm>
            <a:prstGeom prst="ellipse">
              <a:avLst/>
            </a:prstGeom>
            <a:solidFill>
              <a:srgbClr val="B5EDC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11279" name="Oval 35"/>
            <p:cNvSpPr>
              <a:spLocks noChangeArrowheads="1"/>
            </p:cNvSpPr>
            <p:nvPr/>
          </p:nvSpPr>
          <p:spPr bwMode="auto">
            <a:xfrm>
              <a:off x="4502" y="1681"/>
              <a:ext cx="180" cy="180"/>
            </a:xfrm>
            <a:prstGeom prst="ellipse">
              <a:avLst/>
            </a:prstGeom>
            <a:solidFill>
              <a:srgbClr val="B5EDC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pic>
          <p:nvPicPr>
            <p:cNvPr id="11280" name="Picture 36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5022" y="1681"/>
              <a:ext cx="162" cy="1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281" name="Picture 37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028" y="2367"/>
              <a:ext cx="148" cy="1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282" name="Picture 38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013" y="1248"/>
              <a:ext cx="162" cy="1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283" name="Oval 40"/>
            <p:cNvSpPr>
              <a:spLocks noChangeArrowheads="1"/>
            </p:cNvSpPr>
            <p:nvPr/>
          </p:nvSpPr>
          <p:spPr bwMode="auto">
            <a:xfrm>
              <a:off x="3961" y="2331"/>
              <a:ext cx="180" cy="180"/>
            </a:xfrm>
            <a:prstGeom prst="ellipse">
              <a:avLst/>
            </a:prstGeom>
            <a:solidFill>
              <a:srgbClr val="B5EDC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11284" name="Oval 41"/>
            <p:cNvSpPr>
              <a:spLocks noChangeArrowheads="1"/>
            </p:cNvSpPr>
            <p:nvPr/>
          </p:nvSpPr>
          <p:spPr bwMode="auto">
            <a:xfrm>
              <a:off x="4321" y="2331"/>
              <a:ext cx="181" cy="180"/>
            </a:xfrm>
            <a:prstGeom prst="ellipse">
              <a:avLst/>
            </a:prstGeom>
            <a:solidFill>
              <a:srgbClr val="B5EDC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11285" name="Oval 42"/>
            <p:cNvSpPr>
              <a:spLocks noChangeArrowheads="1"/>
            </p:cNvSpPr>
            <p:nvPr/>
          </p:nvSpPr>
          <p:spPr bwMode="auto">
            <a:xfrm>
              <a:off x="4682" y="2331"/>
              <a:ext cx="181" cy="180"/>
            </a:xfrm>
            <a:prstGeom prst="ellipse">
              <a:avLst/>
            </a:prstGeom>
            <a:solidFill>
              <a:srgbClr val="B5EDC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cxnSp>
          <p:nvCxnSpPr>
            <p:cNvPr id="11286" name="AutoShape 43"/>
            <p:cNvCxnSpPr>
              <a:cxnSpLocks noChangeShapeType="1"/>
            </p:cNvCxnSpPr>
            <p:nvPr/>
          </p:nvCxnSpPr>
          <p:spPr bwMode="auto">
            <a:xfrm>
              <a:off x="3696" y="2496"/>
              <a:ext cx="180" cy="47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sp>
          <p:nvSpPr>
            <p:cNvPr id="11287" name="Line 44"/>
            <p:cNvSpPr>
              <a:spLocks noChangeShapeType="1"/>
            </p:cNvSpPr>
            <p:nvPr/>
          </p:nvSpPr>
          <p:spPr bwMode="auto">
            <a:xfrm flipH="1">
              <a:off x="3552" y="2496"/>
              <a:ext cx="144" cy="4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11288" name="AutoShape 45"/>
            <p:cNvSpPr>
              <a:spLocks noChangeArrowheads="1"/>
            </p:cNvSpPr>
            <p:nvPr/>
          </p:nvSpPr>
          <p:spPr bwMode="auto">
            <a:xfrm>
              <a:off x="3456" y="2976"/>
              <a:ext cx="180" cy="144"/>
            </a:xfrm>
            <a:prstGeom prst="triangle">
              <a:avLst>
                <a:gd name="adj" fmla="val 50000"/>
              </a:avLst>
            </a:prstGeom>
            <a:solidFill>
              <a:srgbClr val="99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pic>
          <p:nvPicPr>
            <p:cNvPr id="11289" name="Picture 46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022" y="2976"/>
              <a:ext cx="162" cy="1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11290" name="AutoShape 47"/>
            <p:cNvCxnSpPr>
              <a:cxnSpLocks noChangeShapeType="1"/>
            </p:cNvCxnSpPr>
            <p:nvPr/>
          </p:nvCxnSpPr>
          <p:spPr bwMode="auto">
            <a:xfrm>
              <a:off x="3552" y="3120"/>
              <a:ext cx="180" cy="47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sp>
          <p:nvSpPr>
            <p:cNvPr id="11291" name="Line 48"/>
            <p:cNvSpPr>
              <a:spLocks noChangeShapeType="1"/>
            </p:cNvSpPr>
            <p:nvPr/>
          </p:nvSpPr>
          <p:spPr bwMode="auto">
            <a:xfrm flipH="1">
              <a:off x="3408" y="3120"/>
              <a:ext cx="144" cy="4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11292" name="Oval 39"/>
            <p:cNvSpPr>
              <a:spLocks noChangeArrowheads="1"/>
            </p:cNvSpPr>
            <p:nvPr/>
          </p:nvSpPr>
          <p:spPr bwMode="auto">
            <a:xfrm>
              <a:off x="3600" y="2331"/>
              <a:ext cx="180" cy="180"/>
            </a:xfrm>
            <a:prstGeom prst="ellipse">
              <a:avLst/>
            </a:prstGeom>
            <a:solidFill>
              <a:srgbClr val="B5EDC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</p:grpSp>
      <p:sp>
        <p:nvSpPr>
          <p:cNvPr id="11269" name="Text Box 51"/>
          <p:cNvSpPr txBox="1">
            <a:spLocks noChangeArrowheads="1"/>
          </p:cNvSpPr>
          <p:nvPr/>
        </p:nvSpPr>
        <p:spPr bwMode="auto">
          <a:xfrm>
            <a:off x="8077200" y="5715000"/>
            <a:ext cx="388620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i="1" dirty="0">
                <a:solidFill>
                  <a:srgbClr val="CC0000"/>
                </a:solidFill>
                <a:latin typeface="Calibri"/>
                <a:cs typeface="Calibri"/>
              </a:rPr>
              <a:t>Having a probabilistic belief about another agent’s action does not mean that the agent is flipping any coins!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46706" y="1519387"/>
            <a:ext cx="2206625" cy="227330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Quiz: Informed Probabilities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Let’s say you know that your opponent is actually running a depth 2 </a:t>
            </a:r>
            <a:r>
              <a:rPr lang="en-US" sz="2400" dirty="0" err="1"/>
              <a:t>minimax</a:t>
            </a:r>
            <a:r>
              <a:rPr lang="en-US" sz="2400" dirty="0"/>
              <a:t>, using the result 80% of the time, and moving randomly otherwise</a:t>
            </a:r>
          </a:p>
          <a:p>
            <a:r>
              <a:rPr lang="en-US" sz="2400" dirty="0"/>
              <a:t>Question: What tree search should you use?  </a:t>
            </a:r>
          </a:p>
          <a:p>
            <a:endParaRPr lang="en-US" sz="2400" dirty="0"/>
          </a:p>
        </p:txBody>
      </p:sp>
      <p:sp>
        <p:nvSpPr>
          <p:cNvPr id="29" name="Cloud Callout 28"/>
          <p:cNvSpPr/>
          <p:nvPr/>
        </p:nvSpPr>
        <p:spPr>
          <a:xfrm>
            <a:off x="533400" y="3352800"/>
            <a:ext cx="2286000" cy="2362200"/>
          </a:xfrm>
          <a:prstGeom prst="cloudCallout">
            <a:avLst>
              <a:gd name="adj1" fmla="val 85321"/>
              <a:gd name="adj2" fmla="val -25814"/>
            </a:avLst>
          </a:prstGeom>
          <a:solidFill>
            <a:srgbClr val="B5EDC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5" name="Group 84"/>
          <p:cNvGrpSpPr/>
          <p:nvPr/>
        </p:nvGrpSpPr>
        <p:grpSpPr>
          <a:xfrm>
            <a:off x="914400" y="3886200"/>
            <a:ext cx="1524000" cy="943442"/>
            <a:chOff x="7620000" y="2801226"/>
            <a:chExt cx="3352800" cy="2075574"/>
          </a:xfrm>
        </p:grpSpPr>
        <p:sp>
          <p:nvSpPr>
            <p:cNvPr id="40" name="AutoShape 5"/>
            <p:cNvSpPr>
              <a:spLocks noChangeArrowheads="1"/>
            </p:cNvSpPr>
            <p:nvPr/>
          </p:nvSpPr>
          <p:spPr bwMode="auto">
            <a:xfrm>
              <a:off x="8229600" y="3429000"/>
              <a:ext cx="381000" cy="304800"/>
            </a:xfrm>
            <a:prstGeom prst="triangle">
              <a:avLst>
                <a:gd name="adj" fmla="val 50000"/>
              </a:avLst>
            </a:prstGeom>
            <a:solidFill>
              <a:srgbClr val="CCE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41" name="AutoShape 6"/>
            <p:cNvSpPr>
              <a:spLocks noChangeArrowheads="1"/>
            </p:cNvSpPr>
            <p:nvPr/>
          </p:nvSpPr>
          <p:spPr bwMode="auto">
            <a:xfrm rot="10800000">
              <a:off x="7848600" y="4038600"/>
              <a:ext cx="381000" cy="304800"/>
            </a:xfrm>
            <a:prstGeom prst="triangle">
              <a:avLst>
                <a:gd name="adj" fmla="val 50000"/>
              </a:avLst>
            </a:prstGeom>
            <a:solidFill>
              <a:srgbClr val="FF99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42" name="AutoShape 7"/>
            <p:cNvSpPr>
              <a:spLocks noChangeArrowheads="1"/>
            </p:cNvSpPr>
            <p:nvPr/>
          </p:nvSpPr>
          <p:spPr bwMode="auto">
            <a:xfrm rot="10800000">
              <a:off x="8610600" y="4038600"/>
              <a:ext cx="381000" cy="304800"/>
            </a:xfrm>
            <a:prstGeom prst="triangle">
              <a:avLst>
                <a:gd name="adj" fmla="val 50000"/>
              </a:avLst>
            </a:prstGeom>
            <a:solidFill>
              <a:srgbClr val="FF99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cxnSp>
          <p:nvCxnSpPr>
            <p:cNvPr id="43" name="AutoShape 12"/>
            <p:cNvCxnSpPr>
              <a:cxnSpLocks noChangeShapeType="1"/>
              <a:stCxn id="40" idx="3"/>
              <a:endCxn id="41" idx="3"/>
            </p:cNvCxnSpPr>
            <p:nvPr/>
          </p:nvCxnSpPr>
          <p:spPr bwMode="auto">
            <a:xfrm flipH="1">
              <a:off x="8039100" y="3733800"/>
              <a:ext cx="381000" cy="3048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44" name="AutoShape 13"/>
            <p:cNvCxnSpPr>
              <a:cxnSpLocks noChangeShapeType="1"/>
              <a:stCxn id="40" idx="3"/>
              <a:endCxn id="42" idx="3"/>
            </p:cNvCxnSpPr>
            <p:nvPr/>
          </p:nvCxnSpPr>
          <p:spPr bwMode="auto">
            <a:xfrm>
              <a:off x="8420100" y="3733800"/>
              <a:ext cx="381000" cy="3048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sp>
          <p:nvSpPr>
            <p:cNvPr id="49" name="AutoShape 5"/>
            <p:cNvSpPr>
              <a:spLocks noChangeArrowheads="1"/>
            </p:cNvSpPr>
            <p:nvPr/>
          </p:nvSpPr>
          <p:spPr bwMode="auto">
            <a:xfrm>
              <a:off x="9982200" y="3429000"/>
              <a:ext cx="381000" cy="304800"/>
            </a:xfrm>
            <a:prstGeom prst="triangle">
              <a:avLst>
                <a:gd name="adj" fmla="val 50000"/>
              </a:avLst>
            </a:prstGeom>
            <a:solidFill>
              <a:srgbClr val="CCE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50" name="AutoShape 6"/>
            <p:cNvSpPr>
              <a:spLocks noChangeArrowheads="1"/>
            </p:cNvSpPr>
            <p:nvPr/>
          </p:nvSpPr>
          <p:spPr bwMode="auto">
            <a:xfrm rot="10800000">
              <a:off x="9601200" y="4038600"/>
              <a:ext cx="381000" cy="304800"/>
            </a:xfrm>
            <a:prstGeom prst="triangle">
              <a:avLst>
                <a:gd name="adj" fmla="val 50000"/>
              </a:avLst>
            </a:prstGeom>
            <a:solidFill>
              <a:srgbClr val="FF99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51" name="AutoShape 7"/>
            <p:cNvSpPr>
              <a:spLocks noChangeArrowheads="1"/>
            </p:cNvSpPr>
            <p:nvPr/>
          </p:nvSpPr>
          <p:spPr bwMode="auto">
            <a:xfrm rot="10800000">
              <a:off x="10363200" y="4038600"/>
              <a:ext cx="381000" cy="304800"/>
            </a:xfrm>
            <a:prstGeom prst="triangle">
              <a:avLst>
                <a:gd name="adj" fmla="val 50000"/>
              </a:avLst>
            </a:prstGeom>
            <a:solidFill>
              <a:srgbClr val="FF99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cxnSp>
          <p:nvCxnSpPr>
            <p:cNvPr id="52" name="AutoShape 12"/>
            <p:cNvCxnSpPr>
              <a:cxnSpLocks noChangeShapeType="1"/>
              <a:stCxn id="49" idx="3"/>
              <a:endCxn id="50" idx="3"/>
            </p:cNvCxnSpPr>
            <p:nvPr/>
          </p:nvCxnSpPr>
          <p:spPr bwMode="auto">
            <a:xfrm flipH="1">
              <a:off x="9791700" y="3733800"/>
              <a:ext cx="381000" cy="3048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53" name="AutoShape 13"/>
            <p:cNvCxnSpPr>
              <a:cxnSpLocks noChangeShapeType="1"/>
              <a:stCxn id="49" idx="3"/>
              <a:endCxn id="51" idx="3"/>
            </p:cNvCxnSpPr>
            <p:nvPr/>
          </p:nvCxnSpPr>
          <p:spPr bwMode="auto">
            <a:xfrm>
              <a:off x="10172700" y="3733800"/>
              <a:ext cx="381000" cy="3048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54" name="AutoShape 12"/>
            <p:cNvCxnSpPr>
              <a:cxnSpLocks noChangeShapeType="1"/>
              <a:stCxn id="58" idx="0"/>
              <a:endCxn id="40" idx="0"/>
            </p:cNvCxnSpPr>
            <p:nvPr/>
          </p:nvCxnSpPr>
          <p:spPr bwMode="auto">
            <a:xfrm flipH="1">
              <a:off x="8420100" y="3106025"/>
              <a:ext cx="838200" cy="322973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55" name="AutoShape 13"/>
            <p:cNvCxnSpPr>
              <a:cxnSpLocks noChangeShapeType="1"/>
              <a:stCxn id="58" idx="0"/>
              <a:endCxn id="49" idx="0"/>
            </p:cNvCxnSpPr>
            <p:nvPr/>
          </p:nvCxnSpPr>
          <p:spPr bwMode="auto">
            <a:xfrm>
              <a:off x="9258300" y="3106025"/>
              <a:ext cx="914399" cy="322973"/>
            </a:xfrm>
            <a:prstGeom prst="straightConnector1">
              <a:avLst/>
            </a:prstGeom>
            <a:noFill/>
            <a:ln w="28575">
              <a:solidFill>
                <a:srgbClr val="C00000"/>
              </a:solidFill>
              <a:round/>
              <a:headEnd/>
              <a:tailEnd type="triangle" w="med" len="med"/>
            </a:ln>
          </p:spPr>
        </p:cxnSp>
        <p:sp>
          <p:nvSpPr>
            <p:cNvPr id="58" name="AutoShape 7"/>
            <p:cNvSpPr>
              <a:spLocks noChangeArrowheads="1"/>
            </p:cNvSpPr>
            <p:nvPr/>
          </p:nvSpPr>
          <p:spPr bwMode="auto">
            <a:xfrm rot="10800000">
              <a:off x="9067800" y="2801226"/>
              <a:ext cx="381000" cy="304799"/>
            </a:xfrm>
            <a:prstGeom prst="triangle">
              <a:avLst>
                <a:gd name="adj" fmla="val 50000"/>
              </a:avLst>
            </a:prstGeom>
            <a:solidFill>
              <a:srgbClr val="FF99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61" name="AutoShape 5"/>
            <p:cNvSpPr>
              <a:spLocks noChangeArrowheads="1"/>
            </p:cNvSpPr>
            <p:nvPr/>
          </p:nvSpPr>
          <p:spPr bwMode="auto">
            <a:xfrm>
              <a:off x="7620000" y="4572000"/>
              <a:ext cx="381000" cy="304800"/>
            </a:xfrm>
            <a:prstGeom prst="triangle">
              <a:avLst>
                <a:gd name="adj" fmla="val 50000"/>
              </a:avLst>
            </a:prstGeom>
            <a:solidFill>
              <a:srgbClr val="CCE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62" name="AutoShape 5"/>
            <p:cNvSpPr>
              <a:spLocks noChangeArrowheads="1"/>
            </p:cNvSpPr>
            <p:nvPr/>
          </p:nvSpPr>
          <p:spPr bwMode="auto">
            <a:xfrm>
              <a:off x="8001000" y="4572000"/>
              <a:ext cx="381000" cy="304800"/>
            </a:xfrm>
            <a:prstGeom prst="triangle">
              <a:avLst>
                <a:gd name="adj" fmla="val 50000"/>
              </a:avLst>
            </a:prstGeom>
            <a:solidFill>
              <a:srgbClr val="CCE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cxnSp>
          <p:nvCxnSpPr>
            <p:cNvPr id="63" name="AutoShape 12"/>
            <p:cNvCxnSpPr>
              <a:cxnSpLocks noChangeShapeType="1"/>
              <a:stCxn id="41" idx="0"/>
              <a:endCxn id="61" idx="0"/>
            </p:cNvCxnSpPr>
            <p:nvPr/>
          </p:nvCxnSpPr>
          <p:spPr bwMode="auto">
            <a:xfrm flipH="1">
              <a:off x="7810500" y="4343400"/>
              <a:ext cx="228600" cy="2286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64" name="AutoShape 13"/>
            <p:cNvCxnSpPr>
              <a:cxnSpLocks noChangeShapeType="1"/>
              <a:stCxn id="41" idx="0"/>
              <a:endCxn id="62" idx="0"/>
            </p:cNvCxnSpPr>
            <p:nvPr/>
          </p:nvCxnSpPr>
          <p:spPr bwMode="auto">
            <a:xfrm>
              <a:off x="8039100" y="4343400"/>
              <a:ext cx="152400" cy="2286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sp>
          <p:nvSpPr>
            <p:cNvPr id="70" name="AutoShape 5"/>
            <p:cNvSpPr>
              <a:spLocks noChangeArrowheads="1"/>
            </p:cNvSpPr>
            <p:nvPr/>
          </p:nvSpPr>
          <p:spPr bwMode="auto">
            <a:xfrm>
              <a:off x="8458200" y="4572000"/>
              <a:ext cx="381000" cy="304800"/>
            </a:xfrm>
            <a:prstGeom prst="triangle">
              <a:avLst>
                <a:gd name="adj" fmla="val 50000"/>
              </a:avLst>
            </a:prstGeom>
            <a:solidFill>
              <a:srgbClr val="CCE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71" name="AutoShape 5"/>
            <p:cNvSpPr>
              <a:spLocks noChangeArrowheads="1"/>
            </p:cNvSpPr>
            <p:nvPr/>
          </p:nvSpPr>
          <p:spPr bwMode="auto">
            <a:xfrm>
              <a:off x="8839200" y="4572000"/>
              <a:ext cx="381000" cy="304800"/>
            </a:xfrm>
            <a:prstGeom prst="triangle">
              <a:avLst>
                <a:gd name="adj" fmla="val 50000"/>
              </a:avLst>
            </a:prstGeom>
            <a:solidFill>
              <a:srgbClr val="CCE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cxnSp>
          <p:nvCxnSpPr>
            <p:cNvPr id="72" name="AutoShape 12"/>
            <p:cNvCxnSpPr>
              <a:cxnSpLocks noChangeShapeType="1"/>
              <a:stCxn id="42" idx="0"/>
              <a:endCxn id="70" idx="0"/>
            </p:cNvCxnSpPr>
            <p:nvPr/>
          </p:nvCxnSpPr>
          <p:spPr bwMode="auto">
            <a:xfrm flipH="1">
              <a:off x="8648700" y="4343400"/>
              <a:ext cx="152400" cy="2286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73" name="AutoShape 13"/>
            <p:cNvCxnSpPr>
              <a:cxnSpLocks noChangeShapeType="1"/>
              <a:stCxn id="42" idx="0"/>
              <a:endCxn id="71" idx="0"/>
            </p:cNvCxnSpPr>
            <p:nvPr/>
          </p:nvCxnSpPr>
          <p:spPr bwMode="auto">
            <a:xfrm>
              <a:off x="8801100" y="4343400"/>
              <a:ext cx="228600" cy="2286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sp>
          <p:nvSpPr>
            <p:cNvPr id="76" name="AutoShape 5"/>
            <p:cNvSpPr>
              <a:spLocks noChangeArrowheads="1"/>
            </p:cNvSpPr>
            <p:nvPr/>
          </p:nvSpPr>
          <p:spPr bwMode="auto">
            <a:xfrm>
              <a:off x="9372600" y="4572000"/>
              <a:ext cx="381000" cy="304800"/>
            </a:xfrm>
            <a:prstGeom prst="triangle">
              <a:avLst>
                <a:gd name="adj" fmla="val 50000"/>
              </a:avLst>
            </a:prstGeom>
            <a:solidFill>
              <a:srgbClr val="CCE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77" name="AutoShape 5"/>
            <p:cNvSpPr>
              <a:spLocks noChangeArrowheads="1"/>
            </p:cNvSpPr>
            <p:nvPr/>
          </p:nvSpPr>
          <p:spPr bwMode="auto">
            <a:xfrm>
              <a:off x="9753600" y="4572000"/>
              <a:ext cx="381000" cy="304800"/>
            </a:xfrm>
            <a:prstGeom prst="triangle">
              <a:avLst>
                <a:gd name="adj" fmla="val 50000"/>
              </a:avLst>
            </a:prstGeom>
            <a:solidFill>
              <a:srgbClr val="CCE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cxnSp>
          <p:nvCxnSpPr>
            <p:cNvPr id="78" name="AutoShape 12"/>
            <p:cNvCxnSpPr>
              <a:cxnSpLocks noChangeShapeType="1"/>
              <a:endCxn id="76" idx="0"/>
            </p:cNvCxnSpPr>
            <p:nvPr/>
          </p:nvCxnSpPr>
          <p:spPr bwMode="auto">
            <a:xfrm flipH="1">
              <a:off x="9563100" y="4343400"/>
              <a:ext cx="228600" cy="2286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79" name="AutoShape 13"/>
            <p:cNvCxnSpPr>
              <a:cxnSpLocks noChangeShapeType="1"/>
              <a:endCxn id="77" idx="0"/>
            </p:cNvCxnSpPr>
            <p:nvPr/>
          </p:nvCxnSpPr>
          <p:spPr bwMode="auto">
            <a:xfrm>
              <a:off x="9791700" y="4343400"/>
              <a:ext cx="152400" cy="2286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sp>
          <p:nvSpPr>
            <p:cNvPr id="80" name="AutoShape 5"/>
            <p:cNvSpPr>
              <a:spLocks noChangeArrowheads="1"/>
            </p:cNvSpPr>
            <p:nvPr/>
          </p:nvSpPr>
          <p:spPr bwMode="auto">
            <a:xfrm>
              <a:off x="10210800" y="4572000"/>
              <a:ext cx="381000" cy="304800"/>
            </a:xfrm>
            <a:prstGeom prst="triangle">
              <a:avLst>
                <a:gd name="adj" fmla="val 50000"/>
              </a:avLst>
            </a:prstGeom>
            <a:solidFill>
              <a:srgbClr val="CCE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81" name="AutoShape 5"/>
            <p:cNvSpPr>
              <a:spLocks noChangeArrowheads="1"/>
            </p:cNvSpPr>
            <p:nvPr/>
          </p:nvSpPr>
          <p:spPr bwMode="auto">
            <a:xfrm>
              <a:off x="10591800" y="4572000"/>
              <a:ext cx="381000" cy="304800"/>
            </a:xfrm>
            <a:prstGeom prst="triangle">
              <a:avLst>
                <a:gd name="adj" fmla="val 50000"/>
              </a:avLst>
            </a:prstGeom>
            <a:solidFill>
              <a:srgbClr val="CCE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cxnSp>
          <p:nvCxnSpPr>
            <p:cNvPr id="82" name="AutoShape 12"/>
            <p:cNvCxnSpPr>
              <a:cxnSpLocks noChangeShapeType="1"/>
              <a:endCxn id="80" idx="0"/>
            </p:cNvCxnSpPr>
            <p:nvPr/>
          </p:nvCxnSpPr>
          <p:spPr bwMode="auto">
            <a:xfrm flipH="1">
              <a:off x="10401300" y="4343400"/>
              <a:ext cx="152400" cy="2286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83" name="AutoShape 13"/>
            <p:cNvCxnSpPr>
              <a:cxnSpLocks noChangeShapeType="1"/>
              <a:endCxn id="81" idx="0"/>
            </p:cNvCxnSpPr>
            <p:nvPr/>
          </p:nvCxnSpPr>
          <p:spPr bwMode="auto">
            <a:xfrm>
              <a:off x="10553700" y="4343400"/>
              <a:ext cx="228600" cy="2286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</p:grpSp>
      <p:sp>
        <p:nvSpPr>
          <p:cNvPr id="86" name="TextBox 85"/>
          <p:cNvSpPr txBox="1"/>
          <p:nvPr/>
        </p:nvSpPr>
        <p:spPr>
          <a:xfrm>
            <a:off x="3285392" y="4114800"/>
            <a:ext cx="167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 pitchFamily="34" charset="0"/>
              </a:rPr>
              <a:t>0.1          0.9</a:t>
            </a:r>
          </a:p>
        </p:txBody>
      </p:sp>
      <p:sp>
        <p:nvSpPr>
          <p:cNvPr id="88" name="Content Placeholder 2"/>
          <p:cNvSpPr txBox="1">
            <a:spLocks/>
          </p:cNvSpPr>
          <p:nvPr/>
        </p:nvSpPr>
        <p:spPr bwMode="auto">
          <a:xfrm>
            <a:off x="5943600" y="3047999"/>
            <a:ext cx="5918200" cy="32305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342882" marR="0" lvl="0" indent="-342882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Answer: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Expectimax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!</a:t>
            </a:r>
            <a:endParaRPr lang="en-US" sz="2400" kern="0" noProof="0" dirty="0">
              <a:solidFill>
                <a:schemeClr val="accent2"/>
              </a:solidFill>
              <a:latin typeface="Calibri" pitchFamily="34" charset="0"/>
            </a:endParaRPr>
          </a:p>
          <a:p>
            <a:pPr marL="800082" lvl="1" indent="-342882">
              <a:spcBef>
                <a:spcPct val="20000"/>
              </a:spcBef>
              <a:buFont typeface="Wingdings" pitchFamily="2" charset="2"/>
              <a:buChar char="§"/>
            </a:pPr>
            <a:r>
              <a:rPr lang="en-US" sz="2000" kern="0" noProof="0" dirty="0">
                <a:latin typeface="Calibri" pitchFamily="34" charset="0"/>
              </a:rPr>
              <a:t>To figure out EACH chance node’s probabilities, you have to run a simulation of your opponent</a:t>
            </a:r>
          </a:p>
          <a:p>
            <a:pPr marL="800082" lvl="1" indent="-342882">
              <a:spcBef>
                <a:spcPct val="20000"/>
              </a:spcBef>
              <a:buFont typeface="Wingdings" pitchFamily="2" charset="2"/>
              <a:buChar char="§"/>
            </a:pPr>
            <a:r>
              <a:rPr kumimoji="0" lang="en-US" sz="2000" b="0" i="0" u="none" strike="noStrike" kern="0" cap="none" spc="0" normalizeH="0" baseline="0" dirty="0">
                <a:ln>
                  <a:noFill/>
                </a:ln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This</a:t>
            </a:r>
            <a:r>
              <a:rPr kumimoji="0" lang="en-US" sz="2000" b="0" i="0" u="none" strike="noStrike" kern="0" cap="none" spc="0" normalizeH="0" dirty="0">
                <a:ln>
                  <a:noFill/>
                </a:ln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kind of thing gets very slow very quickly</a:t>
            </a:r>
          </a:p>
          <a:p>
            <a:pPr marL="800082" lvl="1" indent="-342882">
              <a:spcBef>
                <a:spcPct val="20000"/>
              </a:spcBef>
              <a:buFont typeface="Wingdings" pitchFamily="2" charset="2"/>
              <a:buChar char="§"/>
            </a:pPr>
            <a:r>
              <a:rPr lang="en-US" sz="2000" kern="0" dirty="0">
                <a:latin typeface="Calibri" pitchFamily="34" charset="0"/>
              </a:rPr>
              <a:t>Even worse if you have to simulate your opponent simulating you…</a:t>
            </a:r>
          </a:p>
          <a:p>
            <a:pPr marL="800082" lvl="1" indent="-342882">
              <a:spcBef>
                <a:spcPct val="20000"/>
              </a:spcBef>
              <a:buFont typeface="Wingdings" pitchFamily="2" charset="2"/>
              <a:buChar char="§"/>
            </a:pPr>
            <a:r>
              <a:rPr lang="en-US" sz="2000" kern="0" noProof="0" dirty="0">
                <a:latin typeface="Calibri" pitchFamily="34" charset="0"/>
              </a:rPr>
              <a:t>… except for </a:t>
            </a:r>
            <a:r>
              <a:rPr lang="en-US" sz="2000" kern="0" noProof="0" dirty="0" err="1">
                <a:latin typeface="Calibri" pitchFamily="34" charset="0"/>
              </a:rPr>
              <a:t>minimax</a:t>
            </a:r>
            <a:r>
              <a:rPr lang="en-US" sz="2000" kern="0" noProof="0" dirty="0">
                <a:latin typeface="Calibri" pitchFamily="34" charset="0"/>
              </a:rPr>
              <a:t>, which</a:t>
            </a:r>
            <a:r>
              <a:rPr lang="en-US" sz="2000" kern="0" dirty="0">
                <a:latin typeface="Calibri" pitchFamily="34" charset="0"/>
              </a:rPr>
              <a:t> has the nice property that it all collapses into one game tree</a:t>
            </a:r>
            <a:endParaRPr lang="en-US" sz="2000" kern="0" noProof="0" dirty="0">
              <a:latin typeface="Calibri" pitchFamily="34" charset="0"/>
            </a:endParaRPr>
          </a:p>
        </p:txBody>
      </p:sp>
      <p:grpSp>
        <p:nvGrpSpPr>
          <p:cNvPr id="95" name="Group 94"/>
          <p:cNvGrpSpPr/>
          <p:nvPr/>
        </p:nvGrpSpPr>
        <p:grpSpPr>
          <a:xfrm>
            <a:off x="3429000" y="3048000"/>
            <a:ext cx="2133600" cy="2286000"/>
            <a:chOff x="3429000" y="3048000"/>
            <a:chExt cx="2133600" cy="2286000"/>
          </a:xfrm>
        </p:grpSpPr>
        <p:sp>
          <p:nvSpPr>
            <p:cNvPr id="4" name="AutoShape 27"/>
            <p:cNvSpPr>
              <a:spLocks noChangeArrowheads="1"/>
            </p:cNvSpPr>
            <p:nvPr/>
          </p:nvSpPr>
          <p:spPr bwMode="auto">
            <a:xfrm>
              <a:off x="4364038" y="3048000"/>
              <a:ext cx="285750" cy="228600"/>
            </a:xfrm>
            <a:prstGeom prst="triangle">
              <a:avLst>
                <a:gd name="adj" fmla="val 50000"/>
              </a:avLst>
            </a:prstGeom>
            <a:solidFill>
              <a:srgbClr val="99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cxnSp>
          <p:nvCxnSpPr>
            <p:cNvPr id="5" name="AutoShape 28"/>
            <p:cNvCxnSpPr>
              <a:cxnSpLocks noChangeShapeType="1"/>
              <a:stCxn id="4" idx="3"/>
              <a:endCxn id="11" idx="0"/>
            </p:cNvCxnSpPr>
            <p:nvPr/>
          </p:nvCxnSpPr>
          <p:spPr bwMode="auto">
            <a:xfrm flipH="1">
              <a:off x="3935413" y="3276600"/>
              <a:ext cx="571500" cy="458788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6" name="AutoShape 29"/>
            <p:cNvCxnSpPr>
              <a:cxnSpLocks noChangeShapeType="1"/>
              <a:stCxn id="4" idx="3"/>
              <a:endCxn id="12" idx="0"/>
            </p:cNvCxnSpPr>
            <p:nvPr/>
          </p:nvCxnSpPr>
          <p:spPr bwMode="auto">
            <a:xfrm>
              <a:off x="4506913" y="3276600"/>
              <a:ext cx="573087" cy="458788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7" name="AutoShape 30"/>
            <p:cNvCxnSpPr>
              <a:cxnSpLocks noChangeShapeType="1"/>
              <a:stCxn id="11" idx="4"/>
              <a:endCxn id="18" idx="0"/>
            </p:cNvCxnSpPr>
            <p:nvPr/>
          </p:nvCxnSpPr>
          <p:spPr bwMode="auto">
            <a:xfrm flipH="1">
              <a:off x="3648075" y="4021138"/>
              <a:ext cx="286544" cy="550862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8" name="AutoShape 31"/>
            <p:cNvCxnSpPr>
              <a:cxnSpLocks noChangeShapeType="1"/>
              <a:stCxn id="11" idx="4"/>
              <a:endCxn id="21" idx="0"/>
            </p:cNvCxnSpPr>
            <p:nvPr/>
          </p:nvCxnSpPr>
          <p:spPr bwMode="auto">
            <a:xfrm>
              <a:off x="3934619" y="4021138"/>
              <a:ext cx="246856" cy="550862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9" name="AutoShape 32"/>
            <p:cNvCxnSpPr>
              <a:cxnSpLocks noChangeShapeType="1"/>
              <a:stCxn id="12" idx="4"/>
              <a:endCxn id="27" idx="0"/>
            </p:cNvCxnSpPr>
            <p:nvPr/>
          </p:nvCxnSpPr>
          <p:spPr bwMode="auto">
            <a:xfrm flipH="1">
              <a:off x="4810125" y="4021138"/>
              <a:ext cx="269875" cy="550862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10" name="AutoShape 33"/>
            <p:cNvCxnSpPr>
              <a:cxnSpLocks noChangeShapeType="1"/>
              <a:stCxn id="12" idx="4"/>
              <a:endCxn id="28" idx="0"/>
            </p:cNvCxnSpPr>
            <p:nvPr/>
          </p:nvCxnSpPr>
          <p:spPr bwMode="auto">
            <a:xfrm>
              <a:off x="5080000" y="4021138"/>
              <a:ext cx="263525" cy="550862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sp>
          <p:nvSpPr>
            <p:cNvPr id="11" name="Oval 34"/>
            <p:cNvSpPr>
              <a:spLocks noChangeArrowheads="1"/>
            </p:cNvSpPr>
            <p:nvPr/>
          </p:nvSpPr>
          <p:spPr bwMode="auto">
            <a:xfrm>
              <a:off x="3790950" y="3735388"/>
              <a:ext cx="287338" cy="285750"/>
            </a:xfrm>
            <a:prstGeom prst="ellipse">
              <a:avLst/>
            </a:prstGeom>
            <a:solidFill>
              <a:srgbClr val="B5EDC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" name="Oval 35"/>
            <p:cNvSpPr>
              <a:spLocks noChangeArrowheads="1"/>
            </p:cNvSpPr>
            <p:nvPr/>
          </p:nvSpPr>
          <p:spPr bwMode="auto">
            <a:xfrm>
              <a:off x="4937125" y="3735388"/>
              <a:ext cx="285750" cy="285750"/>
            </a:xfrm>
            <a:prstGeom prst="ellipse">
              <a:avLst/>
            </a:prstGeom>
            <a:solidFill>
              <a:srgbClr val="B5EDC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cxnSp>
          <p:nvCxnSpPr>
            <p:cNvPr id="16" name="AutoShape 43"/>
            <p:cNvCxnSpPr>
              <a:cxnSpLocks noChangeShapeType="1"/>
            </p:cNvCxnSpPr>
            <p:nvPr/>
          </p:nvCxnSpPr>
          <p:spPr bwMode="auto">
            <a:xfrm>
              <a:off x="3657600" y="4800600"/>
              <a:ext cx="228600" cy="5334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sp>
          <p:nvSpPr>
            <p:cNvPr id="17" name="Line 44"/>
            <p:cNvSpPr>
              <a:spLocks noChangeShapeType="1"/>
            </p:cNvSpPr>
            <p:nvPr/>
          </p:nvSpPr>
          <p:spPr bwMode="auto">
            <a:xfrm flipH="1">
              <a:off x="3429000" y="4800600"/>
              <a:ext cx="228600" cy="533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AutoShape 45"/>
            <p:cNvSpPr>
              <a:spLocks noChangeArrowheads="1"/>
            </p:cNvSpPr>
            <p:nvPr/>
          </p:nvSpPr>
          <p:spPr bwMode="auto">
            <a:xfrm>
              <a:off x="3505200" y="4572000"/>
              <a:ext cx="285750" cy="228600"/>
            </a:xfrm>
            <a:prstGeom prst="triangle">
              <a:avLst>
                <a:gd name="adj" fmla="val 50000"/>
              </a:avLst>
            </a:prstGeom>
            <a:solidFill>
              <a:srgbClr val="99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" name="AutoShape 45"/>
            <p:cNvSpPr>
              <a:spLocks noChangeArrowheads="1"/>
            </p:cNvSpPr>
            <p:nvPr/>
          </p:nvSpPr>
          <p:spPr bwMode="auto">
            <a:xfrm>
              <a:off x="4038600" y="4572000"/>
              <a:ext cx="285750" cy="228600"/>
            </a:xfrm>
            <a:prstGeom prst="triangle">
              <a:avLst>
                <a:gd name="adj" fmla="val 50000"/>
              </a:avLst>
            </a:prstGeom>
            <a:solidFill>
              <a:srgbClr val="99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" name="AutoShape 45"/>
            <p:cNvSpPr>
              <a:spLocks noChangeArrowheads="1"/>
            </p:cNvSpPr>
            <p:nvPr/>
          </p:nvSpPr>
          <p:spPr bwMode="auto">
            <a:xfrm>
              <a:off x="4667250" y="4572000"/>
              <a:ext cx="285750" cy="228600"/>
            </a:xfrm>
            <a:prstGeom prst="triangle">
              <a:avLst>
                <a:gd name="adj" fmla="val 50000"/>
              </a:avLst>
            </a:prstGeom>
            <a:solidFill>
              <a:srgbClr val="99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" name="AutoShape 45"/>
            <p:cNvSpPr>
              <a:spLocks noChangeArrowheads="1"/>
            </p:cNvSpPr>
            <p:nvPr/>
          </p:nvSpPr>
          <p:spPr bwMode="auto">
            <a:xfrm>
              <a:off x="5200650" y="4572000"/>
              <a:ext cx="285750" cy="228600"/>
            </a:xfrm>
            <a:prstGeom prst="triangle">
              <a:avLst>
                <a:gd name="adj" fmla="val 50000"/>
              </a:avLst>
            </a:prstGeom>
            <a:solidFill>
              <a:srgbClr val="99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cxnSp>
          <p:nvCxnSpPr>
            <p:cNvPr id="89" name="AutoShape 43"/>
            <p:cNvCxnSpPr>
              <a:cxnSpLocks noChangeShapeType="1"/>
            </p:cNvCxnSpPr>
            <p:nvPr/>
          </p:nvCxnSpPr>
          <p:spPr bwMode="auto">
            <a:xfrm>
              <a:off x="4191000" y="4800600"/>
              <a:ext cx="228600" cy="5334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sp>
          <p:nvSpPr>
            <p:cNvPr id="90" name="Line 44"/>
            <p:cNvSpPr>
              <a:spLocks noChangeShapeType="1"/>
            </p:cNvSpPr>
            <p:nvPr/>
          </p:nvSpPr>
          <p:spPr bwMode="auto">
            <a:xfrm flipH="1">
              <a:off x="3962400" y="4800600"/>
              <a:ext cx="228600" cy="533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cxnSp>
          <p:nvCxnSpPr>
            <p:cNvPr id="91" name="AutoShape 43"/>
            <p:cNvCxnSpPr>
              <a:cxnSpLocks noChangeShapeType="1"/>
            </p:cNvCxnSpPr>
            <p:nvPr/>
          </p:nvCxnSpPr>
          <p:spPr bwMode="auto">
            <a:xfrm>
              <a:off x="4800600" y="4800600"/>
              <a:ext cx="228600" cy="5334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sp>
          <p:nvSpPr>
            <p:cNvPr id="92" name="Line 44"/>
            <p:cNvSpPr>
              <a:spLocks noChangeShapeType="1"/>
            </p:cNvSpPr>
            <p:nvPr/>
          </p:nvSpPr>
          <p:spPr bwMode="auto">
            <a:xfrm flipH="1">
              <a:off x="4572000" y="4800600"/>
              <a:ext cx="228600" cy="533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cxnSp>
          <p:nvCxnSpPr>
            <p:cNvPr id="93" name="AutoShape 43"/>
            <p:cNvCxnSpPr>
              <a:cxnSpLocks noChangeShapeType="1"/>
            </p:cNvCxnSpPr>
            <p:nvPr/>
          </p:nvCxnSpPr>
          <p:spPr bwMode="auto">
            <a:xfrm>
              <a:off x="5334000" y="4800600"/>
              <a:ext cx="228600" cy="5334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sp>
          <p:nvSpPr>
            <p:cNvPr id="94" name="Line 44"/>
            <p:cNvSpPr>
              <a:spLocks noChangeShapeType="1"/>
            </p:cNvSpPr>
            <p:nvPr/>
          </p:nvSpPr>
          <p:spPr bwMode="auto">
            <a:xfrm flipH="1">
              <a:off x="5105400" y="4800600"/>
              <a:ext cx="228600" cy="533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8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97471" y="1340652"/>
            <a:ext cx="8362412" cy="438740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Modeling Assumptions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03130" y="2369236"/>
            <a:ext cx="4710819" cy="371972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772275" y="2523872"/>
            <a:ext cx="4323969" cy="322648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3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Dangers of Optimism and Pessimism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38200" y="1394936"/>
            <a:ext cx="51054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Calibri" pitchFamily="34" charset="0"/>
              </a:rPr>
              <a:t>Dangerous Optimism</a:t>
            </a:r>
          </a:p>
          <a:p>
            <a:pPr algn="ctr"/>
            <a:r>
              <a:rPr lang="en-US" dirty="0">
                <a:latin typeface="Calibri" pitchFamily="34" charset="0"/>
              </a:rPr>
              <a:t>Assuming chance when the world is adversarial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248400" y="1394936"/>
            <a:ext cx="51054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Calibri" pitchFamily="34" charset="0"/>
              </a:rPr>
              <a:t>Dangerous Pessimism</a:t>
            </a:r>
          </a:p>
          <a:p>
            <a:pPr algn="ctr"/>
            <a:r>
              <a:rPr lang="en-US" dirty="0">
                <a:latin typeface="Calibri" pitchFamily="34" charset="0"/>
              </a:rPr>
              <a:t>Assuming the worst case when it’s not likely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Assumptions vs. Reality</a:t>
            </a:r>
          </a:p>
        </p:txBody>
      </p:sp>
      <p:pic>
        <p:nvPicPr>
          <p:cNvPr id="15363" name="Picture 2" descr="\\.host\Shared Folders\Shared with PC\images\min-vs-exp-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3000" y="1752600"/>
            <a:ext cx="3289300" cy="334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37023250"/>
              </p:ext>
            </p:extLst>
          </p:nvPr>
        </p:nvGraphicFramePr>
        <p:xfrm>
          <a:off x="5791200" y="1905000"/>
          <a:ext cx="5715000" cy="309880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524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33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38200"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Calibri"/>
                        <a:cs typeface="Calibri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Adversarial </a:t>
                      </a:r>
                      <a:r>
                        <a:rPr lang="en-US" b="0" baseline="0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Ghost</a:t>
                      </a:r>
                      <a:endParaRPr lang="en-US" b="0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anchor="ctr"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Random</a:t>
                      </a:r>
                      <a:r>
                        <a:rPr lang="en-US" b="0" baseline="0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 Ghost</a:t>
                      </a:r>
                      <a:endParaRPr lang="en-US" b="0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anchor="ctr">
                    <a:solidFill>
                      <a:srgbClr val="FF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43000"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latin typeface="Calibri"/>
                          <a:cs typeface="Calibri"/>
                        </a:rPr>
                        <a:t>Minimax</a:t>
                      </a:r>
                      <a:r>
                        <a:rPr lang="en-US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dirty="0" err="1">
                          <a:latin typeface="Calibri"/>
                          <a:cs typeface="Calibri"/>
                        </a:rPr>
                        <a:t>Pacman</a:t>
                      </a:r>
                      <a:endParaRPr lang="en-US" dirty="0">
                        <a:latin typeface="Calibri"/>
                        <a:cs typeface="Calibri"/>
                      </a:endParaRPr>
                    </a:p>
                  </a:txBody>
                  <a:tcPr anchor="ctr"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/>
                          <a:cs typeface="Calibri"/>
                        </a:rPr>
                        <a:t>Won 5/5</a:t>
                      </a:r>
                    </a:p>
                    <a:p>
                      <a:pPr algn="ctr"/>
                      <a:endParaRPr lang="en-US" sz="1050" dirty="0">
                        <a:latin typeface="Calibri"/>
                        <a:cs typeface="Calibri"/>
                      </a:endParaRPr>
                    </a:p>
                    <a:p>
                      <a:pPr algn="ctr"/>
                      <a:r>
                        <a:rPr lang="en-US" dirty="0">
                          <a:latin typeface="Calibri"/>
                          <a:cs typeface="Calibri"/>
                        </a:rPr>
                        <a:t>Avg.</a:t>
                      </a:r>
                      <a:r>
                        <a:rPr lang="en-US" baseline="0" dirty="0">
                          <a:latin typeface="Calibri"/>
                          <a:cs typeface="Calibri"/>
                        </a:rPr>
                        <a:t> Score: 483</a:t>
                      </a:r>
                      <a:endParaRPr lang="en-US" dirty="0">
                        <a:latin typeface="Calibri"/>
                        <a:cs typeface="Calibri"/>
                      </a:endParaRPr>
                    </a:p>
                  </a:txBody>
                  <a:tcPr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/>
                          <a:cs typeface="Calibri"/>
                        </a:rPr>
                        <a:t>Won 5/5</a:t>
                      </a:r>
                    </a:p>
                    <a:p>
                      <a:pPr algn="ctr"/>
                      <a:endParaRPr lang="en-US" sz="1050" dirty="0">
                        <a:latin typeface="Calibri"/>
                        <a:cs typeface="Calibri"/>
                      </a:endParaRPr>
                    </a:p>
                    <a:p>
                      <a:pPr algn="ctr"/>
                      <a:r>
                        <a:rPr lang="en-US" dirty="0">
                          <a:latin typeface="Calibri"/>
                          <a:cs typeface="Calibri"/>
                        </a:rPr>
                        <a:t>Avg.</a:t>
                      </a:r>
                      <a:r>
                        <a:rPr lang="en-US" baseline="0" dirty="0">
                          <a:latin typeface="Calibri"/>
                          <a:cs typeface="Calibri"/>
                        </a:rPr>
                        <a:t> Score: 493</a:t>
                      </a:r>
                      <a:endParaRPr lang="en-US" dirty="0">
                        <a:latin typeface="Calibri"/>
                        <a:cs typeface="Calibri"/>
                      </a:endParaRPr>
                    </a:p>
                  </a:txBody>
                  <a:tcPr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17600"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latin typeface="Calibri"/>
                          <a:cs typeface="Calibri"/>
                        </a:rPr>
                        <a:t>Expectimax</a:t>
                      </a:r>
                      <a:r>
                        <a:rPr lang="en-US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dirty="0" err="1">
                          <a:latin typeface="Calibri"/>
                          <a:cs typeface="Calibri"/>
                        </a:rPr>
                        <a:t>Pacman</a:t>
                      </a:r>
                      <a:endParaRPr lang="en-US" dirty="0">
                        <a:latin typeface="Calibri"/>
                        <a:cs typeface="Calibri"/>
                      </a:endParaRPr>
                    </a:p>
                  </a:txBody>
                  <a:tcPr anchor="ctr"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/>
                          <a:cs typeface="Calibri"/>
                        </a:rPr>
                        <a:t>Won 1/5</a:t>
                      </a:r>
                    </a:p>
                    <a:p>
                      <a:pPr algn="ctr"/>
                      <a:endParaRPr lang="en-US" sz="1050" dirty="0">
                        <a:latin typeface="Calibri"/>
                        <a:cs typeface="Calibri"/>
                      </a:endParaRPr>
                    </a:p>
                    <a:p>
                      <a:pPr algn="ctr"/>
                      <a:r>
                        <a:rPr lang="en-US" dirty="0">
                          <a:latin typeface="Calibri"/>
                          <a:cs typeface="Calibri"/>
                        </a:rPr>
                        <a:t>Avg.</a:t>
                      </a:r>
                      <a:r>
                        <a:rPr lang="en-US" baseline="0" dirty="0">
                          <a:latin typeface="Calibri"/>
                          <a:cs typeface="Calibri"/>
                        </a:rPr>
                        <a:t> Score: -303</a:t>
                      </a:r>
                      <a:endParaRPr lang="en-US" dirty="0">
                        <a:latin typeface="Calibri"/>
                        <a:cs typeface="Calibri"/>
                      </a:endParaRPr>
                    </a:p>
                  </a:txBody>
                  <a:tcPr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Calibri"/>
                          <a:cs typeface="Calibri"/>
                        </a:rPr>
                        <a:t>Won 5/5</a:t>
                      </a:r>
                    </a:p>
                    <a:p>
                      <a:pPr algn="ctr"/>
                      <a:endParaRPr lang="en-US" sz="1050" dirty="0">
                        <a:latin typeface="Calibri"/>
                        <a:cs typeface="Calibri"/>
                      </a:endParaRPr>
                    </a:p>
                    <a:p>
                      <a:pPr algn="ctr"/>
                      <a:r>
                        <a:rPr lang="en-US" dirty="0">
                          <a:latin typeface="Calibri"/>
                          <a:cs typeface="Calibri"/>
                        </a:rPr>
                        <a:t>Avg.</a:t>
                      </a:r>
                      <a:r>
                        <a:rPr lang="en-US" baseline="0" dirty="0">
                          <a:latin typeface="Calibri"/>
                          <a:cs typeface="Calibri"/>
                        </a:rPr>
                        <a:t> Score: 503</a:t>
                      </a:r>
                      <a:endParaRPr lang="en-US" dirty="0">
                        <a:latin typeface="Calibri"/>
                        <a:cs typeface="Calibri"/>
                      </a:endParaRPr>
                    </a:p>
                  </a:txBody>
                  <a:tcPr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5382" name="TextBox 5"/>
          <p:cNvSpPr txBox="1">
            <a:spLocks noChangeArrowheads="1"/>
          </p:cNvSpPr>
          <p:nvPr/>
        </p:nvSpPr>
        <p:spPr bwMode="auto">
          <a:xfrm>
            <a:off x="8107411" y="6488668"/>
            <a:ext cx="405606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en-US" dirty="0">
                <a:solidFill>
                  <a:srgbClr val="C00000"/>
                </a:solidFill>
                <a:latin typeface="Calibri" pitchFamily="34" charset="0"/>
              </a:rPr>
              <a:t>[Demos: world assumptions (L7D3,4,5,6)]</a:t>
            </a:r>
          </a:p>
        </p:txBody>
      </p:sp>
      <p:sp>
        <p:nvSpPr>
          <p:cNvPr id="15383" name="TextBox 6"/>
          <p:cNvSpPr txBox="1">
            <a:spLocks noChangeArrowheads="1"/>
          </p:cNvSpPr>
          <p:nvPr/>
        </p:nvSpPr>
        <p:spPr bwMode="auto">
          <a:xfrm>
            <a:off x="8545068" y="5105400"/>
            <a:ext cx="296113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latin typeface="Calibri" pitchFamily="34" charset="0"/>
              </a:rPr>
              <a:t>Results from playing 5 games</a:t>
            </a:r>
          </a:p>
        </p:txBody>
      </p:sp>
      <p:sp>
        <p:nvSpPr>
          <p:cNvPr id="15384" name="TextBox 7"/>
          <p:cNvSpPr txBox="1">
            <a:spLocks noChangeArrowheads="1"/>
          </p:cNvSpPr>
          <p:nvPr/>
        </p:nvSpPr>
        <p:spPr bwMode="auto">
          <a:xfrm>
            <a:off x="1066800" y="6059269"/>
            <a:ext cx="672004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 err="1">
                <a:latin typeface="Calibri" pitchFamily="34" charset="0"/>
              </a:rPr>
              <a:t>Pacman</a:t>
            </a:r>
            <a:r>
              <a:rPr lang="en-US" dirty="0">
                <a:latin typeface="Calibri" pitchFamily="34" charset="0"/>
              </a:rPr>
              <a:t> used depth 4 search with an </a:t>
            </a:r>
            <a:r>
              <a:rPr lang="en-US" dirty="0" err="1">
                <a:latin typeface="Calibri" pitchFamily="34" charset="0"/>
              </a:rPr>
              <a:t>eval</a:t>
            </a:r>
            <a:r>
              <a:rPr lang="en-US" dirty="0">
                <a:latin typeface="Calibri" pitchFamily="34" charset="0"/>
              </a:rPr>
              <a:t> function that avoids trouble</a:t>
            </a:r>
            <a:br>
              <a:rPr lang="en-US" dirty="0">
                <a:latin typeface="Calibri" pitchFamily="34" charset="0"/>
              </a:rPr>
            </a:br>
            <a:r>
              <a:rPr lang="en-US" dirty="0">
                <a:latin typeface="Calibri" pitchFamily="34" charset="0"/>
              </a:rPr>
              <a:t>Ghost used depth 2 search with an </a:t>
            </a:r>
            <a:r>
              <a:rPr lang="en-US" dirty="0" err="1">
                <a:latin typeface="Calibri" pitchFamily="34" charset="0"/>
              </a:rPr>
              <a:t>eval</a:t>
            </a:r>
            <a:r>
              <a:rPr lang="en-US" dirty="0">
                <a:latin typeface="Calibri" pitchFamily="34" charset="0"/>
              </a:rPr>
              <a:t> function that seeks </a:t>
            </a:r>
            <a:r>
              <a:rPr lang="en-US" dirty="0" err="1">
                <a:latin typeface="Calibri" pitchFamily="34" charset="0"/>
              </a:rPr>
              <a:t>Pacman</a:t>
            </a:r>
            <a:endParaRPr lang="en-US" dirty="0"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76600" y="1676400"/>
            <a:ext cx="5486400" cy="38862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Uncertain Outcomes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76200"/>
            <a:ext cx="12192000" cy="1143000"/>
          </a:xfrm>
        </p:spPr>
        <p:txBody>
          <a:bodyPr/>
          <a:lstStyle/>
          <a:p>
            <a:r>
              <a:rPr lang="en-US" sz="3600" dirty="0"/>
              <a:t>Video of Demo World Assumptions</a:t>
            </a:r>
            <a:br>
              <a:rPr lang="en-US" sz="3600" dirty="0"/>
            </a:br>
            <a:r>
              <a:rPr lang="en-US" sz="3600" dirty="0"/>
              <a:t>Random Ghost – </a:t>
            </a:r>
            <a:r>
              <a:rPr lang="en-US" sz="3600" dirty="0" err="1"/>
              <a:t>Expectimax</a:t>
            </a:r>
            <a:r>
              <a:rPr lang="en-US" sz="3600" dirty="0"/>
              <a:t> </a:t>
            </a:r>
            <a:r>
              <a:rPr lang="en-US" sz="3600" dirty="0" err="1"/>
              <a:t>Pacman</a:t>
            </a:r>
            <a:endParaRPr lang="en-US" sz="3600" dirty="0"/>
          </a:p>
        </p:txBody>
      </p:sp>
      <p:pic>
        <p:nvPicPr>
          <p:cNvPr id="4" name="World Assumptions -- Random Ghost Expectimax Pacman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50721" y="1219200"/>
            <a:ext cx="8290559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3720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76200"/>
            <a:ext cx="12192000" cy="1143000"/>
          </a:xfrm>
        </p:spPr>
        <p:txBody>
          <a:bodyPr/>
          <a:lstStyle/>
          <a:p>
            <a:r>
              <a:rPr lang="en-US" sz="3600" dirty="0"/>
              <a:t>Video of Demo World Assumptions</a:t>
            </a:r>
            <a:br>
              <a:rPr lang="en-US" sz="3600" dirty="0"/>
            </a:br>
            <a:r>
              <a:rPr lang="en-US" sz="3600" dirty="0"/>
              <a:t>Adversarial Ghost – </a:t>
            </a:r>
            <a:r>
              <a:rPr lang="en-US" sz="3600" dirty="0" err="1"/>
              <a:t>Minimax</a:t>
            </a:r>
            <a:r>
              <a:rPr lang="en-US" sz="3600" dirty="0"/>
              <a:t> </a:t>
            </a:r>
            <a:r>
              <a:rPr lang="en-US" sz="3600" dirty="0" err="1"/>
              <a:t>Pacman</a:t>
            </a:r>
            <a:endParaRPr lang="en-US" sz="3600" dirty="0"/>
          </a:p>
        </p:txBody>
      </p:sp>
      <p:pic>
        <p:nvPicPr>
          <p:cNvPr id="4" name="World Assumptions -- Adversarial Ghost Minimax Pacman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43100" y="1143000"/>
            <a:ext cx="8305800" cy="5191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160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76200"/>
            <a:ext cx="12192000" cy="1143000"/>
          </a:xfrm>
        </p:spPr>
        <p:txBody>
          <a:bodyPr/>
          <a:lstStyle/>
          <a:p>
            <a:r>
              <a:rPr lang="en-US" sz="3600" dirty="0"/>
              <a:t>Video of Demo World Assumptions</a:t>
            </a:r>
            <a:br>
              <a:rPr lang="en-US" sz="3600" dirty="0"/>
            </a:br>
            <a:r>
              <a:rPr lang="en-US" sz="3600" dirty="0"/>
              <a:t>Adversarial Ghost – </a:t>
            </a:r>
            <a:r>
              <a:rPr lang="en-US" sz="3600" dirty="0" err="1"/>
              <a:t>Expectimax</a:t>
            </a:r>
            <a:r>
              <a:rPr lang="en-US" sz="3600" dirty="0"/>
              <a:t> </a:t>
            </a:r>
            <a:r>
              <a:rPr lang="en-US" sz="3600" dirty="0" err="1"/>
              <a:t>Pacman</a:t>
            </a:r>
            <a:endParaRPr lang="en-US" sz="3600" dirty="0"/>
          </a:p>
        </p:txBody>
      </p:sp>
      <p:pic>
        <p:nvPicPr>
          <p:cNvPr id="4" name="World Assumptions -- Adversarial Ghost Expectimax Pacman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43100" y="1143000"/>
            <a:ext cx="8305800" cy="5191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160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76200"/>
            <a:ext cx="12192000" cy="1143000"/>
          </a:xfrm>
        </p:spPr>
        <p:txBody>
          <a:bodyPr/>
          <a:lstStyle/>
          <a:p>
            <a:r>
              <a:rPr lang="en-US" sz="3600" dirty="0"/>
              <a:t>Video of Demo World Assumptions</a:t>
            </a:r>
            <a:br>
              <a:rPr lang="en-US" sz="3600" dirty="0"/>
            </a:br>
            <a:r>
              <a:rPr lang="en-US" sz="3600" dirty="0"/>
              <a:t>Random Ghost – </a:t>
            </a:r>
            <a:r>
              <a:rPr lang="en-US" sz="3600" dirty="0" err="1"/>
              <a:t>Minimax</a:t>
            </a:r>
            <a:r>
              <a:rPr lang="en-US" sz="3600" dirty="0"/>
              <a:t> </a:t>
            </a:r>
            <a:r>
              <a:rPr lang="en-US" sz="3600" dirty="0" err="1"/>
              <a:t>Pacman</a:t>
            </a:r>
            <a:endParaRPr lang="en-US" sz="3600" dirty="0"/>
          </a:p>
        </p:txBody>
      </p:sp>
      <p:pic>
        <p:nvPicPr>
          <p:cNvPr id="4" name="World Assumptions -- Random Ghost Minimax Pacman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05000" y="1143000"/>
            <a:ext cx="8382000" cy="523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160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05200" y="1430338"/>
            <a:ext cx="5162550" cy="51054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Game Types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11397" y="1681694"/>
            <a:ext cx="2432553" cy="278499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Mixed Layer Types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371600"/>
            <a:ext cx="3276600" cy="5029200"/>
          </a:xfrm>
        </p:spPr>
        <p:txBody>
          <a:bodyPr/>
          <a:lstStyle/>
          <a:p>
            <a:r>
              <a:rPr lang="en-US" sz="2800" dirty="0"/>
              <a:t>E.g. Backgammon</a:t>
            </a:r>
          </a:p>
          <a:p>
            <a:r>
              <a:rPr lang="en-US" sz="2800" dirty="0" err="1"/>
              <a:t>Expectiminimax</a:t>
            </a:r>
            <a:endParaRPr lang="en-US" sz="2800" dirty="0"/>
          </a:p>
          <a:p>
            <a:pPr lvl="1"/>
            <a:r>
              <a:rPr lang="en-US" sz="2400" dirty="0"/>
              <a:t>Environment is an extra “random agent” player that moves after each min/max agent</a:t>
            </a:r>
          </a:p>
          <a:p>
            <a:pPr lvl="1"/>
            <a:r>
              <a:rPr lang="en-US" sz="2400" dirty="0"/>
              <a:t>Each node computes the appropriate combination of its children</a:t>
            </a:r>
          </a:p>
          <a:p>
            <a:pPr lvl="1"/>
            <a:endParaRPr lang="en-US" sz="2200" dirty="0"/>
          </a:p>
          <a:p>
            <a:endParaRPr lang="en-US" sz="2200" dirty="0"/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592865" y="1219200"/>
            <a:ext cx="1045620" cy="1033462"/>
          </a:xfrm>
          <a:prstGeom prst="rect">
            <a:avLst/>
          </a:prstGeom>
          <a:noFill/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744200" y="3310622"/>
            <a:ext cx="928884" cy="1032093"/>
          </a:xfrm>
          <a:prstGeom prst="rect">
            <a:avLst/>
          </a:prstGeom>
          <a:noFill/>
        </p:spPr>
      </p:pic>
      <p:pic>
        <p:nvPicPr>
          <p:cNvPr id="11265" name="Picture 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670542" y="2258167"/>
            <a:ext cx="909315" cy="1018433"/>
          </a:xfrm>
          <a:prstGeom prst="rect">
            <a:avLst/>
          </a:prstGeom>
          <a:noFill/>
        </p:spPr>
      </p:pic>
      <p:grpSp>
        <p:nvGrpSpPr>
          <p:cNvPr id="60" name="Group 59"/>
          <p:cNvGrpSpPr/>
          <p:nvPr/>
        </p:nvGrpSpPr>
        <p:grpSpPr>
          <a:xfrm>
            <a:off x="7086600" y="1600200"/>
            <a:ext cx="3048000" cy="3352800"/>
            <a:chOff x="7315200" y="1539240"/>
            <a:chExt cx="2133600" cy="2346960"/>
          </a:xfrm>
        </p:grpSpPr>
        <p:sp>
          <p:nvSpPr>
            <p:cNvPr id="15" name="AutoShape 27"/>
            <p:cNvSpPr>
              <a:spLocks noChangeArrowheads="1"/>
            </p:cNvSpPr>
            <p:nvPr/>
          </p:nvSpPr>
          <p:spPr bwMode="auto">
            <a:xfrm>
              <a:off x="8229600" y="1539240"/>
              <a:ext cx="285750" cy="228600"/>
            </a:xfrm>
            <a:prstGeom prst="triangle">
              <a:avLst>
                <a:gd name="adj" fmla="val 50000"/>
              </a:avLst>
            </a:prstGeom>
            <a:solidFill>
              <a:srgbClr val="99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cxnSp>
          <p:nvCxnSpPr>
            <p:cNvPr id="16" name="AutoShape 28"/>
            <p:cNvCxnSpPr>
              <a:cxnSpLocks noChangeShapeType="1"/>
              <a:stCxn id="15" idx="3"/>
              <a:endCxn id="22" idx="0"/>
            </p:cNvCxnSpPr>
            <p:nvPr/>
          </p:nvCxnSpPr>
          <p:spPr bwMode="auto">
            <a:xfrm flipH="1">
              <a:off x="7720807" y="1767840"/>
              <a:ext cx="651669" cy="519749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17" name="AutoShape 29"/>
            <p:cNvCxnSpPr>
              <a:cxnSpLocks noChangeShapeType="1"/>
              <a:stCxn id="15" idx="3"/>
              <a:endCxn id="23" idx="0"/>
            </p:cNvCxnSpPr>
            <p:nvPr/>
          </p:nvCxnSpPr>
          <p:spPr bwMode="auto">
            <a:xfrm>
              <a:off x="8372475" y="1767840"/>
              <a:ext cx="646112" cy="519749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18" name="AutoShape 30"/>
            <p:cNvCxnSpPr>
              <a:cxnSpLocks noChangeShapeType="1"/>
              <a:stCxn id="22" idx="4"/>
              <a:endCxn id="30" idx="3"/>
            </p:cNvCxnSpPr>
            <p:nvPr/>
          </p:nvCxnSpPr>
          <p:spPr bwMode="auto">
            <a:xfrm flipH="1">
              <a:off x="7458075" y="2573338"/>
              <a:ext cx="262731" cy="550862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19" name="AutoShape 31"/>
            <p:cNvCxnSpPr>
              <a:cxnSpLocks noChangeShapeType="1"/>
              <a:stCxn id="22" idx="4"/>
              <a:endCxn id="31" idx="3"/>
            </p:cNvCxnSpPr>
            <p:nvPr/>
          </p:nvCxnSpPr>
          <p:spPr bwMode="auto">
            <a:xfrm>
              <a:off x="7720806" y="2573338"/>
              <a:ext cx="289719" cy="550862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20" name="AutoShape 32"/>
            <p:cNvCxnSpPr>
              <a:cxnSpLocks noChangeShapeType="1"/>
              <a:stCxn id="23" idx="4"/>
              <a:endCxn id="32" idx="3"/>
            </p:cNvCxnSpPr>
            <p:nvPr/>
          </p:nvCxnSpPr>
          <p:spPr bwMode="auto">
            <a:xfrm flipH="1">
              <a:off x="8753475" y="2573338"/>
              <a:ext cx="265112" cy="550862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21" name="AutoShape 33"/>
            <p:cNvCxnSpPr>
              <a:cxnSpLocks noChangeShapeType="1"/>
              <a:stCxn id="23" idx="4"/>
              <a:endCxn id="33" idx="3"/>
            </p:cNvCxnSpPr>
            <p:nvPr/>
          </p:nvCxnSpPr>
          <p:spPr bwMode="auto">
            <a:xfrm>
              <a:off x="9018587" y="2573338"/>
              <a:ext cx="287338" cy="550862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sp>
          <p:nvSpPr>
            <p:cNvPr id="22" name="Oval 34"/>
            <p:cNvSpPr>
              <a:spLocks noChangeArrowheads="1"/>
            </p:cNvSpPr>
            <p:nvPr/>
          </p:nvSpPr>
          <p:spPr bwMode="auto">
            <a:xfrm>
              <a:off x="7577137" y="2287588"/>
              <a:ext cx="287338" cy="285750"/>
            </a:xfrm>
            <a:prstGeom prst="ellipse">
              <a:avLst/>
            </a:prstGeom>
            <a:solidFill>
              <a:srgbClr val="B5EDC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" name="Oval 35"/>
            <p:cNvSpPr>
              <a:spLocks noChangeArrowheads="1"/>
            </p:cNvSpPr>
            <p:nvPr/>
          </p:nvSpPr>
          <p:spPr bwMode="auto">
            <a:xfrm>
              <a:off x="8875712" y="2287588"/>
              <a:ext cx="285750" cy="285750"/>
            </a:xfrm>
            <a:prstGeom prst="ellipse">
              <a:avLst/>
            </a:prstGeom>
            <a:solidFill>
              <a:srgbClr val="B5EDC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" name="AutoShape 27"/>
            <p:cNvSpPr>
              <a:spLocks noChangeArrowheads="1"/>
            </p:cNvSpPr>
            <p:nvPr/>
          </p:nvSpPr>
          <p:spPr bwMode="auto">
            <a:xfrm rot="10800000">
              <a:off x="7315200" y="3124200"/>
              <a:ext cx="285750" cy="228600"/>
            </a:xfrm>
            <a:prstGeom prst="triangle">
              <a:avLst>
                <a:gd name="adj" fmla="val 50000"/>
              </a:avLst>
            </a:prstGeom>
            <a:solidFill>
              <a:srgbClr val="FF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" name="AutoShape 27"/>
            <p:cNvSpPr>
              <a:spLocks noChangeArrowheads="1"/>
            </p:cNvSpPr>
            <p:nvPr/>
          </p:nvSpPr>
          <p:spPr bwMode="auto">
            <a:xfrm rot="10800000">
              <a:off x="7867650" y="3124200"/>
              <a:ext cx="285750" cy="228600"/>
            </a:xfrm>
            <a:prstGeom prst="triangle">
              <a:avLst>
                <a:gd name="adj" fmla="val 50000"/>
              </a:avLst>
            </a:prstGeom>
            <a:solidFill>
              <a:srgbClr val="FF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" name="AutoShape 27"/>
            <p:cNvSpPr>
              <a:spLocks noChangeArrowheads="1"/>
            </p:cNvSpPr>
            <p:nvPr/>
          </p:nvSpPr>
          <p:spPr bwMode="auto">
            <a:xfrm rot="10800000">
              <a:off x="8610600" y="3124200"/>
              <a:ext cx="285750" cy="228600"/>
            </a:xfrm>
            <a:prstGeom prst="triangle">
              <a:avLst>
                <a:gd name="adj" fmla="val 50000"/>
              </a:avLst>
            </a:prstGeom>
            <a:solidFill>
              <a:srgbClr val="FF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" name="AutoShape 27"/>
            <p:cNvSpPr>
              <a:spLocks noChangeArrowheads="1"/>
            </p:cNvSpPr>
            <p:nvPr/>
          </p:nvSpPr>
          <p:spPr bwMode="auto">
            <a:xfrm rot="10800000">
              <a:off x="9163050" y="3124200"/>
              <a:ext cx="285750" cy="228600"/>
            </a:xfrm>
            <a:prstGeom prst="triangle">
              <a:avLst>
                <a:gd name="adj" fmla="val 50000"/>
              </a:avLst>
            </a:prstGeom>
            <a:solidFill>
              <a:srgbClr val="FF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cxnSp>
          <p:nvCxnSpPr>
            <p:cNvPr id="42" name="AutoShape 32"/>
            <p:cNvCxnSpPr>
              <a:cxnSpLocks noChangeShapeType="1"/>
              <a:stCxn id="30" idx="0"/>
            </p:cNvCxnSpPr>
            <p:nvPr/>
          </p:nvCxnSpPr>
          <p:spPr bwMode="auto">
            <a:xfrm flipH="1">
              <a:off x="7315200" y="3352800"/>
              <a:ext cx="142875" cy="5334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43" name="AutoShape 33"/>
            <p:cNvCxnSpPr>
              <a:cxnSpLocks noChangeShapeType="1"/>
              <a:stCxn id="30" idx="0"/>
            </p:cNvCxnSpPr>
            <p:nvPr/>
          </p:nvCxnSpPr>
          <p:spPr bwMode="auto">
            <a:xfrm>
              <a:off x="7458075" y="3352800"/>
              <a:ext cx="161925" cy="5334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48" name="AutoShape 32"/>
            <p:cNvCxnSpPr>
              <a:cxnSpLocks noChangeShapeType="1"/>
              <a:stCxn id="31" idx="0"/>
            </p:cNvCxnSpPr>
            <p:nvPr/>
          </p:nvCxnSpPr>
          <p:spPr bwMode="auto">
            <a:xfrm flipH="1">
              <a:off x="7848601" y="3352800"/>
              <a:ext cx="161924" cy="5334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49" name="AutoShape 33"/>
            <p:cNvCxnSpPr>
              <a:cxnSpLocks noChangeShapeType="1"/>
              <a:stCxn id="31" idx="0"/>
            </p:cNvCxnSpPr>
            <p:nvPr/>
          </p:nvCxnSpPr>
          <p:spPr bwMode="auto">
            <a:xfrm>
              <a:off x="8010525" y="3352800"/>
              <a:ext cx="142875" cy="5334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52" name="AutoShape 32"/>
            <p:cNvCxnSpPr>
              <a:cxnSpLocks noChangeShapeType="1"/>
              <a:stCxn id="32" idx="0"/>
            </p:cNvCxnSpPr>
            <p:nvPr/>
          </p:nvCxnSpPr>
          <p:spPr bwMode="auto">
            <a:xfrm flipH="1">
              <a:off x="8610601" y="3352800"/>
              <a:ext cx="142874" cy="5334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53" name="AutoShape 33"/>
            <p:cNvCxnSpPr>
              <a:cxnSpLocks noChangeShapeType="1"/>
              <a:stCxn id="32" idx="0"/>
            </p:cNvCxnSpPr>
            <p:nvPr/>
          </p:nvCxnSpPr>
          <p:spPr bwMode="auto">
            <a:xfrm>
              <a:off x="8753475" y="3352800"/>
              <a:ext cx="161925" cy="5334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56" name="AutoShape 32"/>
            <p:cNvCxnSpPr>
              <a:cxnSpLocks noChangeShapeType="1"/>
              <a:stCxn id="33" idx="0"/>
            </p:cNvCxnSpPr>
            <p:nvPr/>
          </p:nvCxnSpPr>
          <p:spPr bwMode="auto">
            <a:xfrm flipH="1">
              <a:off x="9144000" y="3352800"/>
              <a:ext cx="161925" cy="5334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57" name="AutoShape 33"/>
            <p:cNvCxnSpPr>
              <a:cxnSpLocks noChangeShapeType="1"/>
              <a:stCxn id="33" idx="0"/>
            </p:cNvCxnSpPr>
            <p:nvPr/>
          </p:nvCxnSpPr>
          <p:spPr bwMode="auto">
            <a:xfrm>
              <a:off x="9305925" y="3352800"/>
              <a:ext cx="142874" cy="5334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</p:grp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Backgammon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341437"/>
            <a:ext cx="6553200" cy="4525963"/>
          </a:xfrm>
        </p:spPr>
        <p:txBody>
          <a:bodyPr/>
          <a:lstStyle/>
          <a:p>
            <a:r>
              <a:rPr lang="en-US" sz="2200" dirty="0"/>
              <a:t>Dice rolls increase </a:t>
            </a:r>
            <a:r>
              <a:rPr lang="en-US" sz="2200" i="1" dirty="0"/>
              <a:t>b</a:t>
            </a:r>
            <a:r>
              <a:rPr lang="en-US" sz="2200" dirty="0"/>
              <a:t>: 21 possible rolls with 2 dice</a:t>
            </a:r>
          </a:p>
          <a:p>
            <a:pPr lvl="1"/>
            <a:r>
              <a:rPr lang="en-US" sz="2000" dirty="0"/>
              <a:t>Backgammon </a:t>
            </a:r>
            <a:r>
              <a:rPr lang="en-US" sz="2000" dirty="0">
                <a:sym typeface="Symbol" pitchFamily="18" charset="2"/>
              </a:rPr>
              <a:t></a:t>
            </a:r>
            <a:r>
              <a:rPr lang="en-US" sz="2000" dirty="0"/>
              <a:t> 20 legal moves</a:t>
            </a:r>
          </a:p>
          <a:p>
            <a:pPr lvl="1"/>
            <a:r>
              <a:rPr lang="en-US" sz="2000" dirty="0"/>
              <a:t>Depth 2 = 20 x (21 x 20)</a:t>
            </a:r>
            <a:r>
              <a:rPr lang="en-US" sz="2000" baseline="30000" dirty="0"/>
              <a:t>3</a:t>
            </a:r>
            <a:r>
              <a:rPr lang="en-US" sz="2000" dirty="0"/>
              <a:t> = 1.2 x 10</a:t>
            </a:r>
            <a:r>
              <a:rPr lang="en-US" sz="2000" baseline="30000" dirty="0"/>
              <a:t>9</a:t>
            </a:r>
          </a:p>
          <a:p>
            <a:pPr lvl="4"/>
            <a:endParaRPr lang="en-US" sz="1200" dirty="0"/>
          </a:p>
          <a:p>
            <a:r>
              <a:rPr lang="en-US" sz="2200" dirty="0"/>
              <a:t>As depth increases, probability of reaching a given search node shrinks</a:t>
            </a:r>
          </a:p>
          <a:p>
            <a:pPr lvl="1"/>
            <a:r>
              <a:rPr lang="en-US" sz="2000" dirty="0"/>
              <a:t>So usefulness of search is diminished</a:t>
            </a:r>
          </a:p>
          <a:p>
            <a:pPr lvl="1"/>
            <a:r>
              <a:rPr lang="en-US" sz="2000" dirty="0"/>
              <a:t>So limiting depth is less damaging</a:t>
            </a:r>
          </a:p>
          <a:p>
            <a:pPr lvl="1"/>
            <a:r>
              <a:rPr lang="en-US" sz="2000" dirty="0"/>
              <a:t>But pruning is trickier…</a:t>
            </a:r>
          </a:p>
          <a:p>
            <a:pPr lvl="4"/>
            <a:endParaRPr lang="en-US" sz="1200" dirty="0"/>
          </a:p>
          <a:p>
            <a:r>
              <a:rPr lang="en-US" sz="2200" dirty="0"/>
              <a:t>Historic AI: </a:t>
            </a:r>
            <a:r>
              <a:rPr lang="en-US" sz="2200" dirty="0" err="1"/>
              <a:t>TDGammon</a:t>
            </a:r>
            <a:r>
              <a:rPr lang="en-US" sz="2200" dirty="0"/>
              <a:t> uses depth-2 search + very good evaluation function + reinforcement learning: </a:t>
            </a:r>
            <a:br>
              <a:rPr lang="en-US" sz="2200" dirty="0"/>
            </a:br>
            <a:r>
              <a:rPr lang="en-US" sz="2200" dirty="0"/>
              <a:t>world-champion level play</a:t>
            </a:r>
          </a:p>
          <a:p>
            <a:pPr lvl="3"/>
            <a:endParaRPr lang="en-US" sz="1000" dirty="0"/>
          </a:p>
          <a:p>
            <a:r>
              <a:rPr lang="en-US" sz="2200" dirty="0"/>
              <a:t>1</a:t>
            </a:r>
            <a:r>
              <a:rPr lang="en-US" sz="2200" baseline="30000" dirty="0"/>
              <a:t>st</a:t>
            </a:r>
            <a:r>
              <a:rPr lang="en-US" sz="2200" dirty="0"/>
              <a:t> AI world champion in any game!</a:t>
            </a:r>
          </a:p>
        </p:txBody>
      </p:sp>
      <p:pic>
        <p:nvPicPr>
          <p:cNvPr id="9218" name="Picture 2" descr="http://upload.wikimedia.org/wikipedia/commons/3/30/Backgammon_l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67600" y="1524000"/>
            <a:ext cx="4229100" cy="28194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8001000" y="6550223"/>
            <a:ext cx="4114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latin typeface="Calibri" pitchFamily="34" charset="0"/>
              </a:rPr>
              <a:t>Image: Wikipedia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9601" y="4246885"/>
            <a:ext cx="3657600" cy="234305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737112" y="228600"/>
            <a:ext cx="3454888" cy="20415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Multi-Agent Utilities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idx="1"/>
          </p:nvPr>
        </p:nvSpPr>
        <p:spPr>
          <a:xfrm>
            <a:off x="304800" y="1371600"/>
            <a:ext cx="8610600" cy="4525963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400" dirty="0"/>
              <a:t>What if the game is not zero-sum, or has multiple players?</a:t>
            </a:r>
          </a:p>
          <a:p>
            <a:pPr lvl="2">
              <a:lnSpc>
                <a:spcPct val="80000"/>
              </a:lnSpc>
            </a:pPr>
            <a:endParaRPr lang="en-US" sz="1600" dirty="0"/>
          </a:p>
          <a:p>
            <a:pPr>
              <a:lnSpc>
                <a:spcPct val="80000"/>
              </a:lnSpc>
            </a:pPr>
            <a:r>
              <a:rPr lang="en-US" sz="2400" dirty="0"/>
              <a:t>Generalization of </a:t>
            </a:r>
            <a:r>
              <a:rPr lang="en-US" sz="2400" dirty="0" err="1"/>
              <a:t>minimax</a:t>
            </a:r>
            <a:r>
              <a:rPr lang="en-US" sz="2400" dirty="0"/>
              <a:t>:</a:t>
            </a:r>
          </a:p>
          <a:p>
            <a:pPr lvl="1">
              <a:lnSpc>
                <a:spcPct val="80000"/>
              </a:lnSpc>
            </a:pPr>
            <a:r>
              <a:rPr lang="en-US" sz="2000" dirty="0"/>
              <a:t>Terminals have utility </a:t>
            </a:r>
            <a:r>
              <a:rPr lang="en-US" sz="2000" dirty="0" err="1"/>
              <a:t>tuples</a:t>
            </a:r>
            <a:endParaRPr lang="en-US" sz="2000" dirty="0"/>
          </a:p>
          <a:p>
            <a:pPr lvl="1">
              <a:lnSpc>
                <a:spcPct val="80000"/>
              </a:lnSpc>
            </a:pPr>
            <a:r>
              <a:rPr lang="en-US" sz="2000" dirty="0"/>
              <a:t>Node values are also utility </a:t>
            </a:r>
            <a:r>
              <a:rPr lang="en-US" sz="2000" dirty="0" err="1"/>
              <a:t>tuples</a:t>
            </a:r>
            <a:endParaRPr lang="en-US" sz="2000" dirty="0"/>
          </a:p>
          <a:p>
            <a:pPr lvl="1">
              <a:lnSpc>
                <a:spcPct val="80000"/>
              </a:lnSpc>
            </a:pPr>
            <a:r>
              <a:rPr lang="en-US" sz="2000" dirty="0"/>
              <a:t>Each player maximizes its own component</a:t>
            </a:r>
          </a:p>
          <a:p>
            <a:pPr lvl="1">
              <a:lnSpc>
                <a:spcPct val="80000"/>
              </a:lnSpc>
            </a:pPr>
            <a:r>
              <a:rPr lang="en-US" sz="2000" dirty="0"/>
              <a:t>Can give rise to cooperation and</a:t>
            </a:r>
          </a:p>
          <a:p>
            <a:pPr lvl="1">
              <a:lnSpc>
                <a:spcPct val="80000"/>
              </a:lnSpc>
              <a:buNone/>
            </a:pPr>
            <a:r>
              <a:rPr lang="en-US" sz="2000" dirty="0"/>
              <a:t>	competition dynamically…</a:t>
            </a:r>
          </a:p>
        </p:txBody>
      </p:sp>
      <p:grpSp>
        <p:nvGrpSpPr>
          <p:cNvPr id="34" name="Group 33"/>
          <p:cNvGrpSpPr/>
          <p:nvPr/>
        </p:nvGrpSpPr>
        <p:grpSpPr>
          <a:xfrm>
            <a:off x="4572000" y="1972273"/>
            <a:ext cx="6934200" cy="3742727"/>
            <a:chOff x="3200400" y="2057400"/>
            <a:chExt cx="5638800" cy="3043536"/>
          </a:xfrm>
        </p:grpSpPr>
        <p:sp>
          <p:nvSpPr>
            <p:cNvPr id="18436" name="Text Box 25"/>
            <p:cNvSpPr txBox="1">
              <a:spLocks noChangeArrowheads="1"/>
            </p:cNvSpPr>
            <p:nvPr/>
          </p:nvSpPr>
          <p:spPr bwMode="auto">
            <a:xfrm>
              <a:off x="3200400" y="4800600"/>
              <a:ext cx="609600" cy="300336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>
                  <a:solidFill>
                    <a:srgbClr val="CC0000"/>
                  </a:solidFill>
                  <a:latin typeface="Calibri"/>
                  <a:cs typeface="Calibri"/>
                </a:rPr>
                <a:t>1</a:t>
              </a:r>
              <a:r>
                <a:rPr lang="en-US">
                  <a:latin typeface="Calibri"/>
                  <a:cs typeface="Calibri"/>
                </a:rPr>
                <a:t>,</a:t>
              </a:r>
              <a:r>
                <a:rPr lang="en-US">
                  <a:solidFill>
                    <a:srgbClr val="3333FF"/>
                  </a:solidFill>
                  <a:latin typeface="Calibri"/>
                  <a:cs typeface="Calibri"/>
                </a:rPr>
                <a:t>6</a:t>
              </a:r>
              <a:r>
                <a:rPr lang="en-US">
                  <a:latin typeface="Calibri"/>
                  <a:cs typeface="Calibri"/>
                </a:rPr>
                <a:t>,</a:t>
              </a:r>
              <a:r>
                <a:rPr lang="en-US">
                  <a:solidFill>
                    <a:srgbClr val="008000"/>
                  </a:solidFill>
                  <a:latin typeface="Calibri"/>
                  <a:cs typeface="Calibri"/>
                </a:rPr>
                <a:t>6</a:t>
              </a:r>
            </a:p>
          </p:txBody>
        </p:sp>
        <p:sp>
          <p:nvSpPr>
            <p:cNvPr id="18437" name="Text Box 26"/>
            <p:cNvSpPr txBox="1">
              <a:spLocks noChangeArrowheads="1"/>
            </p:cNvSpPr>
            <p:nvPr/>
          </p:nvSpPr>
          <p:spPr bwMode="auto">
            <a:xfrm>
              <a:off x="3886200" y="4800600"/>
              <a:ext cx="609600" cy="300336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>
                  <a:solidFill>
                    <a:srgbClr val="CC0000"/>
                  </a:solidFill>
                  <a:latin typeface="Calibri"/>
                  <a:cs typeface="Calibri"/>
                </a:rPr>
                <a:t>7</a:t>
              </a:r>
              <a:r>
                <a:rPr lang="en-US">
                  <a:latin typeface="Calibri"/>
                  <a:cs typeface="Calibri"/>
                </a:rPr>
                <a:t>,</a:t>
              </a:r>
              <a:r>
                <a:rPr lang="en-US">
                  <a:solidFill>
                    <a:srgbClr val="3333FF"/>
                  </a:solidFill>
                  <a:latin typeface="Calibri"/>
                  <a:cs typeface="Calibri"/>
                </a:rPr>
                <a:t>1</a:t>
              </a:r>
              <a:r>
                <a:rPr lang="en-US">
                  <a:latin typeface="Calibri"/>
                  <a:cs typeface="Calibri"/>
                </a:rPr>
                <a:t>,</a:t>
              </a:r>
              <a:r>
                <a:rPr lang="en-US">
                  <a:solidFill>
                    <a:srgbClr val="008000"/>
                  </a:solidFill>
                  <a:latin typeface="Calibri"/>
                  <a:cs typeface="Calibri"/>
                </a:rPr>
                <a:t>2</a:t>
              </a:r>
            </a:p>
          </p:txBody>
        </p:sp>
        <p:sp>
          <p:nvSpPr>
            <p:cNvPr id="18438" name="Text Box 27"/>
            <p:cNvSpPr txBox="1">
              <a:spLocks noChangeArrowheads="1"/>
            </p:cNvSpPr>
            <p:nvPr/>
          </p:nvSpPr>
          <p:spPr bwMode="auto">
            <a:xfrm>
              <a:off x="4648200" y="4800600"/>
              <a:ext cx="609600" cy="300336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dirty="0">
                  <a:solidFill>
                    <a:srgbClr val="CC0000"/>
                  </a:solidFill>
                  <a:latin typeface="Calibri"/>
                  <a:cs typeface="Calibri"/>
                </a:rPr>
                <a:t>6</a:t>
              </a:r>
              <a:r>
                <a:rPr lang="en-US" dirty="0">
                  <a:latin typeface="Calibri"/>
                  <a:cs typeface="Calibri"/>
                </a:rPr>
                <a:t>,</a:t>
              </a:r>
              <a:r>
                <a:rPr lang="en-US" dirty="0">
                  <a:solidFill>
                    <a:srgbClr val="3333FF"/>
                  </a:solidFill>
                  <a:latin typeface="Calibri"/>
                  <a:cs typeface="Calibri"/>
                </a:rPr>
                <a:t>1</a:t>
              </a:r>
              <a:r>
                <a:rPr lang="en-US" dirty="0">
                  <a:latin typeface="Calibri"/>
                  <a:cs typeface="Calibri"/>
                </a:rPr>
                <a:t>,</a:t>
              </a:r>
              <a:r>
                <a:rPr lang="en-US" dirty="0">
                  <a:solidFill>
                    <a:srgbClr val="008000"/>
                  </a:solidFill>
                  <a:latin typeface="Calibri"/>
                  <a:cs typeface="Calibri"/>
                </a:rPr>
                <a:t>2</a:t>
              </a:r>
            </a:p>
          </p:txBody>
        </p:sp>
        <p:sp>
          <p:nvSpPr>
            <p:cNvPr id="18439" name="Text Box 28"/>
            <p:cNvSpPr txBox="1">
              <a:spLocks noChangeArrowheads="1"/>
            </p:cNvSpPr>
            <p:nvPr/>
          </p:nvSpPr>
          <p:spPr bwMode="auto">
            <a:xfrm>
              <a:off x="5334000" y="4800600"/>
              <a:ext cx="609600" cy="300336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>
                  <a:solidFill>
                    <a:srgbClr val="CC0000"/>
                  </a:solidFill>
                  <a:latin typeface="Calibri"/>
                  <a:cs typeface="Calibri"/>
                </a:rPr>
                <a:t>7</a:t>
              </a:r>
              <a:r>
                <a:rPr lang="en-US">
                  <a:latin typeface="Calibri"/>
                  <a:cs typeface="Calibri"/>
                </a:rPr>
                <a:t>,</a:t>
              </a:r>
              <a:r>
                <a:rPr lang="en-US">
                  <a:solidFill>
                    <a:srgbClr val="3333FF"/>
                  </a:solidFill>
                  <a:latin typeface="Calibri"/>
                  <a:cs typeface="Calibri"/>
                </a:rPr>
                <a:t>2</a:t>
              </a:r>
              <a:r>
                <a:rPr lang="en-US">
                  <a:latin typeface="Calibri"/>
                  <a:cs typeface="Calibri"/>
                </a:rPr>
                <a:t>,</a:t>
              </a:r>
              <a:r>
                <a:rPr lang="en-US">
                  <a:solidFill>
                    <a:srgbClr val="008000"/>
                  </a:solidFill>
                  <a:latin typeface="Calibri"/>
                  <a:cs typeface="Calibri"/>
                </a:rPr>
                <a:t>1</a:t>
              </a:r>
            </a:p>
          </p:txBody>
        </p:sp>
        <p:sp>
          <p:nvSpPr>
            <p:cNvPr id="18440" name="Text Box 29"/>
            <p:cNvSpPr txBox="1">
              <a:spLocks noChangeArrowheads="1"/>
            </p:cNvSpPr>
            <p:nvPr/>
          </p:nvSpPr>
          <p:spPr bwMode="auto">
            <a:xfrm>
              <a:off x="6096000" y="4800600"/>
              <a:ext cx="609600" cy="300336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>
                  <a:solidFill>
                    <a:srgbClr val="CC0000"/>
                  </a:solidFill>
                  <a:latin typeface="Calibri"/>
                  <a:cs typeface="Calibri"/>
                </a:rPr>
                <a:t>5</a:t>
              </a:r>
              <a:r>
                <a:rPr lang="en-US">
                  <a:latin typeface="Calibri"/>
                  <a:cs typeface="Calibri"/>
                </a:rPr>
                <a:t>,</a:t>
              </a:r>
              <a:r>
                <a:rPr lang="en-US">
                  <a:solidFill>
                    <a:srgbClr val="3333FF"/>
                  </a:solidFill>
                  <a:latin typeface="Calibri"/>
                  <a:cs typeface="Calibri"/>
                </a:rPr>
                <a:t>1</a:t>
              </a:r>
              <a:r>
                <a:rPr lang="en-US">
                  <a:latin typeface="Calibri"/>
                  <a:cs typeface="Calibri"/>
                </a:rPr>
                <a:t>,</a:t>
              </a:r>
              <a:r>
                <a:rPr lang="en-US">
                  <a:solidFill>
                    <a:srgbClr val="008000"/>
                  </a:solidFill>
                  <a:latin typeface="Calibri"/>
                  <a:cs typeface="Calibri"/>
                </a:rPr>
                <a:t>7</a:t>
              </a:r>
            </a:p>
          </p:txBody>
        </p:sp>
        <p:sp>
          <p:nvSpPr>
            <p:cNvPr id="18441" name="Text Box 30"/>
            <p:cNvSpPr txBox="1">
              <a:spLocks noChangeArrowheads="1"/>
            </p:cNvSpPr>
            <p:nvPr/>
          </p:nvSpPr>
          <p:spPr bwMode="auto">
            <a:xfrm>
              <a:off x="6781800" y="4800600"/>
              <a:ext cx="609600" cy="300336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>
                  <a:solidFill>
                    <a:srgbClr val="CC0000"/>
                  </a:solidFill>
                  <a:latin typeface="Calibri"/>
                  <a:cs typeface="Calibri"/>
                </a:rPr>
                <a:t>1</a:t>
              </a:r>
              <a:r>
                <a:rPr lang="en-US">
                  <a:latin typeface="Calibri"/>
                  <a:cs typeface="Calibri"/>
                </a:rPr>
                <a:t>,</a:t>
              </a:r>
              <a:r>
                <a:rPr lang="en-US">
                  <a:solidFill>
                    <a:srgbClr val="3333FF"/>
                  </a:solidFill>
                  <a:latin typeface="Calibri"/>
                  <a:cs typeface="Calibri"/>
                </a:rPr>
                <a:t>5</a:t>
              </a:r>
              <a:r>
                <a:rPr lang="en-US">
                  <a:latin typeface="Calibri"/>
                  <a:cs typeface="Calibri"/>
                </a:rPr>
                <a:t>,</a:t>
              </a:r>
              <a:r>
                <a:rPr lang="en-US">
                  <a:solidFill>
                    <a:srgbClr val="008000"/>
                  </a:solidFill>
                  <a:latin typeface="Calibri"/>
                  <a:cs typeface="Calibri"/>
                </a:rPr>
                <a:t>2</a:t>
              </a:r>
            </a:p>
          </p:txBody>
        </p:sp>
        <p:sp>
          <p:nvSpPr>
            <p:cNvPr id="18442" name="Text Box 31"/>
            <p:cNvSpPr txBox="1">
              <a:spLocks noChangeArrowheads="1"/>
            </p:cNvSpPr>
            <p:nvPr/>
          </p:nvSpPr>
          <p:spPr bwMode="auto">
            <a:xfrm>
              <a:off x="7543800" y="4800600"/>
              <a:ext cx="609600" cy="300336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>
                  <a:solidFill>
                    <a:srgbClr val="CC0000"/>
                  </a:solidFill>
                  <a:latin typeface="Calibri"/>
                  <a:cs typeface="Calibri"/>
                </a:rPr>
                <a:t>7</a:t>
              </a:r>
              <a:r>
                <a:rPr lang="en-US">
                  <a:latin typeface="Calibri"/>
                  <a:cs typeface="Calibri"/>
                </a:rPr>
                <a:t>,</a:t>
              </a:r>
              <a:r>
                <a:rPr lang="en-US">
                  <a:solidFill>
                    <a:srgbClr val="3333FF"/>
                  </a:solidFill>
                  <a:latin typeface="Calibri"/>
                  <a:cs typeface="Calibri"/>
                </a:rPr>
                <a:t>7</a:t>
              </a:r>
              <a:r>
                <a:rPr lang="en-US">
                  <a:latin typeface="Calibri"/>
                  <a:cs typeface="Calibri"/>
                </a:rPr>
                <a:t>,</a:t>
              </a:r>
              <a:r>
                <a:rPr lang="en-US">
                  <a:solidFill>
                    <a:srgbClr val="008000"/>
                  </a:solidFill>
                  <a:latin typeface="Calibri"/>
                  <a:cs typeface="Calibri"/>
                </a:rPr>
                <a:t>1</a:t>
              </a:r>
            </a:p>
          </p:txBody>
        </p:sp>
        <p:sp>
          <p:nvSpPr>
            <p:cNvPr id="18443" name="Text Box 32"/>
            <p:cNvSpPr txBox="1">
              <a:spLocks noChangeArrowheads="1"/>
            </p:cNvSpPr>
            <p:nvPr/>
          </p:nvSpPr>
          <p:spPr bwMode="auto">
            <a:xfrm>
              <a:off x="8229600" y="4800600"/>
              <a:ext cx="609600" cy="300336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>
                  <a:solidFill>
                    <a:srgbClr val="CC0000"/>
                  </a:solidFill>
                  <a:latin typeface="Calibri"/>
                  <a:cs typeface="Calibri"/>
                </a:rPr>
                <a:t>5</a:t>
              </a:r>
              <a:r>
                <a:rPr lang="en-US">
                  <a:latin typeface="Calibri"/>
                  <a:cs typeface="Calibri"/>
                </a:rPr>
                <a:t>,</a:t>
              </a:r>
              <a:r>
                <a:rPr lang="en-US">
                  <a:solidFill>
                    <a:srgbClr val="3333FF"/>
                  </a:solidFill>
                  <a:latin typeface="Calibri"/>
                  <a:cs typeface="Calibri"/>
                </a:rPr>
                <a:t>2</a:t>
              </a:r>
              <a:r>
                <a:rPr lang="en-US">
                  <a:latin typeface="Calibri"/>
                  <a:cs typeface="Calibri"/>
                </a:rPr>
                <a:t>,</a:t>
              </a:r>
              <a:r>
                <a:rPr lang="en-US">
                  <a:solidFill>
                    <a:srgbClr val="008000"/>
                  </a:solidFill>
                  <a:latin typeface="Calibri"/>
                  <a:cs typeface="Calibri"/>
                </a:rPr>
                <a:t>5</a:t>
              </a:r>
            </a:p>
          </p:txBody>
        </p:sp>
        <p:cxnSp>
          <p:nvCxnSpPr>
            <p:cNvPr id="18445" name="AutoShape 11"/>
            <p:cNvCxnSpPr>
              <a:cxnSpLocks noChangeShapeType="1"/>
            </p:cNvCxnSpPr>
            <p:nvPr/>
          </p:nvCxnSpPr>
          <p:spPr bwMode="auto">
            <a:xfrm flipH="1">
              <a:off x="4686300" y="2362200"/>
              <a:ext cx="1295400" cy="45720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cxnSp>
          <p:nvCxnSpPr>
            <p:cNvPr id="18446" name="AutoShape 12"/>
            <p:cNvCxnSpPr>
              <a:cxnSpLocks noChangeShapeType="1"/>
            </p:cNvCxnSpPr>
            <p:nvPr/>
          </p:nvCxnSpPr>
          <p:spPr bwMode="auto">
            <a:xfrm>
              <a:off x="5981700" y="2362200"/>
              <a:ext cx="1447800" cy="45720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cxnSp>
          <p:nvCxnSpPr>
            <p:cNvPr id="18447" name="AutoShape 13"/>
            <p:cNvCxnSpPr>
              <a:cxnSpLocks noChangeShapeType="1"/>
            </p:cNvCxnSpPr>
            <p:nvPr/>
          </p:nvCxnSpPr>
          <p:spPr bwMode="auto">
            <a:xfrm flipH="1">
              <a:off x="4000500" y="3124200"/>
              <a:ext cx="685800" cy="60960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cxnSp>
          <p:nvCxnSpPr>
            <p:cNvPr id="18448" name="AutoShape 14"/>
            <p:cNvCxnSpPr>
              <a:cxnSpLocks noChangeShapeType="1"/>
            </p:cNvCxnSpPr>
            <p:nvPr/>
          </p:nvCxnSpPr>
          <p:spPr bwMode="auto">
            <a:xfrm>
              <a:off x="4686300" y="3124200"/>
              <a:ext cx="609600" cy="60960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cxnSp>
          <p:nvCxnSpPr>
            <p:cNvPr id="18449" name="AutoShape 15"/>
            <p:cNvCxnSpPr>
              <a:cxnSpLocks noChangeShapeType="1"/>
            </p:cNvCxnSpPr>
            <p:nvPr/>
          </p:nvCxnSpPr>
          <p:spPr bwMode="auto">
            <a:xfrm flipH="1">
              <a:off x="6819900" y="3124200"/>
              <a:ext cx="609600" cy="60960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cxnSp>
          <p:nvCxnSpPr>
            <p:cNvPr id="18450" name="AutoShape 16"/>
            <p:cNvCxnSpPr>
              <a:cxnSpLocks noChangeShapeType="1"/>
            </p:cNvCxnSpPr>
            <p:nvPr/>
          </p:nvCxnSpPr>
          <p:spPr bwMode="auto">
            <a:xfrm>
              <a:off x="7429500" y="3124200"/>
              <a:ext cx="609600" cy="60960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cxnSp>
          <p:nvCxnSpPr>
            <p:cNvPr id="18451" name="AutoShape 17"/>
            <p:cNvCxnSpPr>
              <a:cxnSpLocks noChangeShapeType="1"/>
            </p:cNvCxnSpPr>
            <p:nvPr/>
          </p:nvCxnSpPr>
          <p:spPr bwMode="auto">
            <a:xfrm flipH="1">
              <a:off x="3733800" y="4038600"/>
              <a:ext cx="266700" cy="68580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cxnSp>
          <p:nvCxnSpPr>
            <p:cNvPr id="18452" name="AutoShape 18"/>
            <p:cNvCxnSpPr>
              <a:cxnSpLocks noChangeShapeType="1"/>
            </p:cNvCxnSpPr>
            <p:nvPr/>
          </p:nvCxnSpPr>
          <p:spPr bwMode="auto">
            <a:xfrm>
              <a:off x="4000500" y="4038600"/>
              <a:ext cx="190500" cy="68580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cxnSp>
          <p:nvCxnSpPr>
            <p:cNvPr id="18453" name="AutoShape 19"/>
            <p:cNvCxnSpPr>
              <a:cxnSpLocks noChangeShapeType="1"/>
            </p:cNvCxnSpPr>
            <p:nvPr/>
          </p:nvCxnSpPr>
          <p:spPr bwMode="auto">
            <a:xfrm flipH="1">
              <a:off x="5029200" y="4038600"/>
              <a:ext cx="266700" cy="68580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cxnSp>
          <p:nvCxnSpPr>
            <p:cNvPr id="18454" name="AutoShape 20"/>
            <p:cNvCxnSpPr>
              <a:cxnSpLocks noChangeShapeType="1"/>
            </p:cNvCxnSpPr>
            <p:nvPr/>
          </p:nvCxnSpPr>
          <p:spPr bwMode="auto">
            <a:xfrm>
              <a:off x="5295900" y="4038600"/>
              <a:ext cx="266700" cy="68580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cxnSp>
          <p:nvCxnSpPr>
            <p:cNvPr id="18455" name="AutoShape 21"/>
            <p:cNvCxnSpPr>
              <a:cxnSpLocks noChangeShapeType="1"/>
            </p:cNvCxnSpPr>
            <p:nvPr/>
          </p:nvCxnSpPr>
          <p:spPr bwMode="auto">
            <a:xfrm flipH="1">
              <a:off x="6553200" y="4038600"/>
              <a:ext cx="266700" cy="68580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cxnSp>
          <p:nvCxnSpPr>
            <p:cNvPr id="18456" name="AutoShape 22"/>
            <p:cNvCxnSpPr>
              <a:cxnSpLocks noChangeShapeType="1"/>
            </p:cNvCxnSpPr>
            <p:nvPr/>
          </p:nvCxnSpPr>
          <p:spPr bwMode="auto">
            <a:xfrm>
              <a:off x="6819900" y="4038600"/>
              <a:ext cx="190500" cy="68580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cxnSp>
          <p:nvCxnSpPr>
            <p:cNvPr id="18457" name="AutoShape 23"/>
            <p:cNvCxnSpPr>
              <a:cxnSpLocks noChangeShapeType="1"/>
            </p:cNvCxnSpPr>
            <p:nvPr/>
          </p:nvCxnSpPr>
          <p:spPr bwMode="auto">
            <a:xfrm flipH="1">
              <a:off x="7772400" y="4038600"/>
              <a:ext cx="266700" cy="68580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cxnSp>
          <p:nvCxnSpPr>
            <p:cNvPr id="18458" name="AutoShape 24"/>
            <p:cNvCxnSpPr>
              <a:cxnSpLocks noChangeShapeType="1"/>
            </p:cNvCxnSpPr>
            <p:nvPr/>
          </p:nvCxnSpPr>
          <p:spPr bwMode="auto">
            <a:xfrm>
              <a:off x="8039100" y="4038600"/>
              <a:ext cx="266700" cy="68580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sp>
          <p:nvSpPr>
            <p:cNvPr id="18459" name="AutoShape 27"/>
            <p:cNvSpPr>
              <a:spLocks noChangeArrowheads="1"/>
            </p:cNvSpPr>
            <p:nvPr/>
          </p:nvSpPr>
          <p:spPr bwMode="auto">
            <a:xfrm>
              <a:off x="5762625" y="2057400"/>
              <a:ext cx="436563" cy="304800"/>
            </a:xfrm>
            <a:prstGeom prst="triangle">
              <a:avLst>
                <a:gd name="adj" fmla="val 50000"/>
              </a:avLst>
            </a:prstGeom>
            <a:solidFill>
              <a:srgbClr val="CC000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400">
                <a:latin typeface="Calibri"/>
                <a:cs typeface="Calibri"/>
              </a:endParaRPr>
            </a:p>
          </p:txBody>
        </p:sp>
        <p:sp>
          <p:nvSpPr>
            <p:cNvPr id="18460" name="AutoShape 27"/>
            <p:cNvSpPr>
              <a:spLocks noChangeArrowheads="1"/>
            </p:cNvSpPr>
            <p:nvPr/>
          </p:nvSpPr>
          <p:spPr bwMode="auto">
            <a:xfrm>
              <a:off x="4481513" y="2819400"/>
              <a:ext cx="436562" cy="304800"/>
            </a:xfrm>
            <a:prstGeom prst="triangle">
              <a:avLst>
                <a:gd name="adj" fmla="val 50000"/>
              </a:avLst>
            </a:prstGeom>
            <a:solidFill>
              <a:srgbClr val="3333FF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400">
                <a:latin typeface="Calibri"/>
                <a:cs typeface="Calibri"/>
              </a:endParaRPr>
            </a:p>
          </p:txBody>
        </p:sp>
        <p:sp>
          <p:nvSpPr>
            <p:cNvPr id="18461" name="AutoShape 27"/>
            <p:cNvSpPr>
              <a:spLocks noChangeArrowheads="1"/>
            </p:cNvSpPr>
            <p:nvPr/>
          </p:nvSpPr>
          <p:spPr bwMode="auto">
            <a:xfrm>
              <a:off x="7799388" y="3733800"/>
              <a:ext cx="436562" cy="304800"/>
            </a:xfrm>
            <a:prstGeom prst="triangle">
              <a:avLst>
                <a:gd name="adj" fmla="val 50000"/>
              </a:avLst>
            </a:prstGeom>
            <a:solidFill>
              <a:srgbClr val="00800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400">
                <a:latin typeface="Calibri"/>
                <a:cs typeface="Calibri"/>
              </a:endParaRPr>
            </a:p>
          </p:txBody>
        </p:sp>
        <p:sp>
          <p:nvSpPr>
            <p:cNvPr id="18462" name="AutoShape 27"/>
            <p:cNvSpPr>
              <a:spLocks noChangeArrowheads="1"/>
            </p:cNvSpPr>
            <p:nvPr/>
          </p:nvSpPr>
          <p:spPr bwMode="auto">
            <a:xfrm>
              <a:off x="7210425" y="2819400"/>
              <a:ext cx="436563" cy="304800"/>
            </a:xfrm>
            <a:prstGeom prst="triangle">
              <a:avLst>
                <a:gd name="adj" fmla="val 50000"/>
              </a:avLst>
            </a:prstGeom>
            <a:solidFill>
              <a:srgbClr val="3333FF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400">
                <a:latin typeface="Calibri"/>
                <a:cs typeface="Calibri"/>
              </a:endParaRPr>
            </a:p>
          </p:txBody>
        </p:sp>
        <p:sp>
          <p:nvSpPr>
            <p:cNvPr id="18463" name="AutoShape 27"/>
            <p:cNvSpPr>
              <a:spLocks noChangeArrowheads="1"/>
            </p:cNvSpPr>
            <p:nvPr/>
          </p:nvSpPr>
          <p:spPr bwMode="auto">
            <a:xfrm>
              <a:off x="6602413" y="3733800"/>
              <a:ext cx="436562" cy="304800"/>
            </a:xfrm>
            <a:prstGeom prst="triangle">
              <a:avLst>
                <a:gd name="adj" fmla="val 50000"/>
              </a:avLst>
            </a:prstGeom>
            <a:solidFill>
              <a:srgbClr val="00800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400">
                <a:latin typeface="Calibri"/>
                <a:cs typeface="Calibri"/>
              </a:endParaRPr>
            </a:p>
          </p:txBody>
        </p:sp>
        <p:sp>
          <p:nvSpPr>
            <p:cNvPr id="18464" name="AutoShape 27"/>
            <p:cNvSpPr>
              <a:spLocks noChangeArrowheads="1"/>
            </p:cNvSpPr>
            <p:nvPr/>
          </p:nvSpPr>
          <p:spPr bwMode="auto">
            <a:xfrm>
              <a:off x="5091113" y="3733800"/>
              <a:ext cx="436562" cy="304800"/>
            </a:xfrm>
            <a:prstGeom prst="triangle">
              <a:avLst>
                <a:gd name="adj" fmla="val 50000"/>
              </a:avLst>
            </a:prstGeom>
            <a:solidFill>
              <a:srgbClr val="00800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400">
                <a:latin typeface="Calibri"/>
                <a:cs typeface="Calibri"/>
              </a:endParaRPr>
            </a:p>
          </p:txBody>
        </p:sp>
        <p:sp>
          <p:nvSpPr>
            <p:cNvPr id="18465" name="AutoShape 27"/>
            <p:cNvSpPr>
              <a:spLocks noChangeArrowheads="1"/>
            </p:cNvSpPr>
            <p:nvPr/>
          </p:nvSpPr>
          <p:spPr bwMode="auto">
            <a:xfrm>
              <a:off x="3795713" y="3733800"/>
              <a:ext cx="436562" cy="304800"/>
            </a:xfrm>
            <a:prstGeom prst="triangle">
              <a:avLst>
                <a:gd name="adj" fmla="val 50000"/>
              </a:avLst>
            </a:prstGeom>
            <a:solidFill>
              <a:srgbClr val="00800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400">
                <a:latin typeface="Calibri"/>
                <a:cs typeface="Calibri"/>
              </a:endParaRPr>
            </a:p>
          </p:txBody>
        </p:sp>
      </p:grpSp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2C2CCAEB-6DF3-4A5A-840C-505BA82A1DC6}"/>
                  </a:ext>
                </a:extLst>
              </p14:cNvPr>
              <p14:cNvContentPartPr/>
              <p14:nvPr/>
            </p14:nvContentPartPr>
            <p14:xfrm>
              <a:off x="4728240" y="2265840"/>
              <a:ext cx="6827760" cy="370620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2C2CCAEB-6DF3-4A5A-840C-505BA82A1DC6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718880" y="2256480"/>
                <a:ext cx="6846480" cy="372492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71987" y="1568450"/>
            <a:ext cx="6389338" cy="44196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Utilities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124824" y="1504578"/>
            <a:ext cx="3704463" cy="276421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Maximum Expected Utility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46238"/>
            <a:ext cx="7924800" cy="4525962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400" dirty="0"/>
              <a:t>Why should we average utilities?  Why not </a:t>
            </a:r>
            <a:r>
              <a:rPr lang="en-US" sz="2400" dirty="0" err="1"/>
              <a:t>minimax</a:t>
            </a:r>
            <a:r>
              <a:rPr lang="en-US" sz="2400" dirty="0"/>
              <a:t>?</a:t>
            </a:r>
          </a:p>
          <a:p>
            <a:pPr>
              <a:lnSpc>
                <a:spcPct val="90000"/>
              </a:lnSpc>
            </a:pPr>
            <a:endParaRPr lang="en-US" sz="2400" dirty="0"/>
          </a:p>
          <a:p>
            <a:pPr>
              <a:lnSpc>
                <a:spcPct val="90000"/>
              </a:lnSpc>
            </a:pPr>
            <a:r>
              <a:rPr lang="en-US" sz="2400" dirty="0"/>
              <a:t>Principle of maximum expected utility: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A rational agent should chose the action that </a:t>
            </a:r>
            <a:r>
              <a:rPr lang="en-US" sz="2000" dirty="0">
                <a:solidFill>
                  <a:srgbClr val="CC0000"/>
                </a:solidFill>
              </a:rPr>
              <a:t>maximizes its expected utility, given its knowledge</a:t>
            </a:r>
          </a:p>
          <a:p>
            <a:pPr lvl="1">
              <a:lnSpc>
                <a:spcPct val="90000"/>
              </a:lnSpc>
            </a:pPr>
            <a:endParaRPr lang="en-US" sz="2000" dirty="0"/>
          </a:p>
          <a:p>
            <a:r>
              <a:rPr lang="en-US" sz="2400" dirty="0"/>
              <a:t>Questions:</a:t>
            </a:r>
          </a:p>
          <a:p>
            <a:pPr lvl="1"/>
            <a:r>
              <a:rPr lang="en-US" sz="2000" dirty="0"/>
              <a:t>Where do utilities come from?</a:t>
            </a:r>
          </a:p>
          <a:p>
            <a:pPr lvl="1"/>
            <a:r>
              <a:rPr lang="en-US" sz="2000" dirty="0"/>
              <a:t>How do we know such utilities even exist?</a:t>
            </a:r>
          </a:p>
          <a:p>
            <a:pPr lvl="1"/>
            <a:r>
              <a:rPr lang="en-US" sz="2000" dirty="0"/>
              <a:t>How do we know that averaging even makes sense?</a:t>
            </a:r>
          </a:p>
          <a:p>
            <a:pPr lvl="1"/>
            <a:r>
              <a:rPr lang="en-US" sz="2000" dirty="0"/>
              <a:t>What if our behavior (preferences) can’t be described by utilities?</a:t>
            </a:r>
          </a:p>
          <a:p>
            <a:pPr>
              <a:lnSpc>
                <a:spcPct val="90000"/>
              </a:lnSpc>
            </a:pP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933729" y="1834588"/>
            <a:ext cx="3672377" cy="143180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956173" y="1470022"/>
            <a:ext cx="3626227" cy="256857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0539" y="1460973"/>
            <a:ext cx="3674720" cy="19748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Worst-Case vs. Average Case</a:t>
            </a:r>
          </a:p>
        </p:txBody>
      </p:sp>
      <p:sp>
        <p:nvSpPr>
          <p:cNvPr id="16388" name="AutoShape 5"/>
          <p:cNvSpPr>
            <a:spLocks noChangeArrowheads="1"/>
          </p:cNvSpPr>
          <p:nvPr/>
        </p:nvSpPr>
        <p:spPr bwMode="auto">
          <a:xfrm>
            <a:off x="5791200" y="2057400"/>
            <a:ext cx="381000" cy="304800"/>
          </a:xfrm>
          <a:prstGeom prst="triangle">
            <a:avLst>
              <a:gd name="adj" fmla="val 50000"/>
            </a:avLst>
          </a:prstGeom>
          <a:solidFill>
            <a:srgbClr val="CCE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6389" name="AutoShape 6"/>
          <p:cNvSpPr>
            <a:spLocks noChangeArrowheads="1"/>
          </p:cNvSpPr>
          <p:nvPr/>
        </p:nvSpPr>
        <p:spPr bwMode="auto">
          <a:xfrm rot="10800000">
            <a:off x="5029200" y="3048000"/>
            <a:ext cx="381000" cy="304800"/>
          </a:xfrm>
          <a:prstGeom prst="triangle">
            <a:avLst>
              <a:gd name="adj" fmla="val 50000"/>
            </a:avLst>
          </a:prstGeom>
          <a:solidFill>
            <a:srgbClr val="FF99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6390" name="AutoShape 7"/>
          <p:cNvSpPr>
            <a:spLocks noChangeArrowheads="1"/>
          </p:cNvSpPr>
          <p:nvPr/>
        </p:nvSpPr>
        <p:spPr bwMode="auto">
          <a:xfrm rot="10800000">
            <a:off x="6553200" y="3048000"/>
            <a:ext cx="381000" cy="304800"/>
          </a:xfrm>
          <a:prstGeom prst="triangle">
            <a:avLst>
              <a:gd name="adj" fmla="val 50000"/>
            </a:avLst>
          </a:prstGeom>
          <a:solidFill>
            <a:srgbClr val="FF99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6391" name="Rectangle 8"/>
          <p:cNvSpPr>
            <a:spLocks noChangeArrowheads="1"/>
          </p:cNvSpPr>
          <p:nvPr/>
        </p:nvSpPr>
        <p:spPr bwMode="auto">
          <a:xfrm>
            <a:off x="4648200" y="4343400"/>
            <a:ext cx="381000" cy="304800"/>
          </a:xfrm>
          <a:prstGeom prst="rect">
            <a:avLst/>
          </a:prstGeom>
          <a:solidFill>
            <a:srgbClr val="BD92DE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dirty="0">
                <a:latin typeface="Calibri" pitchFamily="34" charset="0"/>
              </a:rPr>
              <a:t>10</a:t>
            </a:r>
          </a:p>
        </p:txBody>
      </p:sp>
      <p:sp>
        <p:nvSpPr>
          <p:cNvPr id="16392" name="Rectangle 9"/>
          <p:cNvSpPr>
            <a:spLocks noChangeArrowheads="1"/>
          </p:cNvSpPr>
          <p:nvPr/>
        </p:nvSpPr>
        <p:spPr bwMode="auto">
          <a:xfrm>
            <a:off x="5334000" y="4343400"/>
            <a:ext cx="381000" cy="304800"/>
          </a:xfrm>
          <a:prstGeom prst="rect">
            <a:avLst/>
          </a:prstGeom>
          <a:solidFill>
            <a:srgbClr val="BD92DE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>
                <a:latin typeface="Calibri" pitchFamily="34" charset="0"/>
              </a:rPr>
              <a:t>10</a:t>
            </a:r>
          </a:p>
        </p:txBody>
      </p:sp>
      <p:sp>
        <p:nvSpPr>
          <p:cNvPr id="16393" name="Rectangle 10"/>
          <p:cNvSpPr>
            <a:spLocks noChangeArrowheads="1"/>
          </p:cNvSpPr>
          <p:nvPr/>
        </p:nvSpPr>
        <p:spPr bwMode="auto">
          <a:xfrm>
            <a:off x="6172200" y="4343400"/>
            <a:ext cx="381000" cy="304800"/>
          </a:xfrm>
          <a:prstGeom prst="rect">
            <a:avLst/>
          </a:prstGeom>
          <a:solidFill>
            <a:srgbClr val="BD92DE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>
                <a:latin typeface="Calibri" pitchFamily="34" charset="0"/>
              </a:rPr>
              <a:t>9</a:t>
            </a:r>
          </a:p>
        </p:txBody>
      </p:sp>
      <p:sp>
        <p:nvSpPr>
          <p:cNvPr id="16394" name="Rectangle 11"/>
          <p:cNvSpPr>
            <a:spLocks noChangeArrowheads="1"/>
          </p:cNvSpPr>
          <p:nvPr/>
        </p:nvSpPr>
        <p:spPr bwMode="auto">
          <a:xfrm>
            <a:off x="6934200" y="4343400"/>
            <a:ext cx="381000" cy="304800"/>
          </a:xfrm>
          <a:prstGeom prst="rect">
            <a:avLst/>
          </a:prstGeom>
          <a:solidFill>
            <a:srgbClr val="BD92DE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dirty="0">
                <a:latin typeface="Calibri" pitchFamily="34" charset="0"/>
              </a:rPr>
              <a:t>100</a:t>
            </a:r>
          </a:p>
        </p:txBody>
      </p:sp>
      <p:cxnSp>
        <p:nvCxnSpPr>
          <p:cNvPr id="16395" name="AutoShape 12"/>
          <p:cNvCxnSpPr>
            <a:cxnSpLocks noChangeShapeType="1"/>
            <a:stCxn id="16388" idx="3"/>
            <a:endCxn id="16389" idx="3"/>
          </p:cNvCxnSpPr>
          <p:nvPr/>
        </p:nvCxnSpPr>
        <p:spPr bwMode="auto">
          <a:xfrm flipH="1">
            <a:off x="5219700" y="2362200"/>
            <a:ext cx="762000" cy="6858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6396" name="AutoShape 13"/>
          <p:cNvCxnSpPr>
            <a:cxnSpLocks noChangeShapeType="1"/>
            <a:stCxn id="16388" idx="3"/>
            <a:endCxn id="16390" idx="3"/>
          </p:cNvCxnSpPr>
          <p:nvPr/>
        </p:nvCxnSpPr>
        <p:spPr bwMode="auto">
          <a:xfrm>
            <a:off x="5981700" y="2362200"/>
            <a:ext cx="762000" cy="6858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6397" name="AutoShape 14"/>
          <p:cNvCxnSpPr>
            <a:cxnSpLocks noChangeShapeType="1"/>
            <a:stCxn id="16389" idx="0"/>
            <a:endCxn id="16391" idx="0"/>
          </p:cNvCxnSpPr>
          <p:nvPr/>
        </p:nvCxnSpPr>
        <p:spPr bwMode="auto">
          <a:xfrm flipH="1">
            <a:off x="4838700" y="3352800"/>
            <a:ext cx="381000" cy="9906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6398" name="AutoShape 15"/>
          <p:cNvCxnSpPr>
            <a:cxnSpLocks noChangeShapeType="1"/>
            <a:stCxn id="16389" idx="0"/>
            <a:endCxn id="16392" idx="0"/>
          </p:cNvCxnSpPr>
          <p:nvPr/>
        </p:nvCxnSpPr>
        <p:spPr bwMode="auto">
          <a:xfrm>
            <a:off x="5219700" y="3352800"/>
            <a:ext cx="304800" cy="9906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6399" name="AutoShape 16"/>
          <p:cNvCxnSpPr>
            <a:cxnSpLocks noChangeShapeType="1"/>
            <a:stCxn id="16390" idx="0"/>
            <a:endCxn id="16393" idx="0"/>
          </p:cNvCxnSpPr>
          <p:nvPr/>
        </p:nvCxnSpPr>
        <p:spPr bwMode="auto">
          <a:xfrm flipH="1">
            <a:off x="6362700" y="3352800"/>
            <a:ext cx="381000" cy="9906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6400" name="AutoShape 17"/>
          <p:cNvCxnSpPr>
            <a:cxnSpLocks noChangeShapeType="1"/>
            <a:stCxn id="16390" idx="0"/>
            <a:endCxn id="16394" idx="0"/>
          </p:cNvCxnSpPr>
          <p:nvPr/>
        </p:nvCxnSpPr>
        <p:spPr bwMode="auto">
          <a:xfrm>
            <a:off x="6743700" y="3352800"/>
            <a:ext cx="381000" cy="9906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sp>
        <p:nvSpPr>
          <p:cNvPr id="16401" name="Text Box 18"/>
          <p:cNvSpPr txBox="1">
            <a:spLocks noChangeArrowheads="1"/>
          </p:cNvSpPr>
          <p:nvPr/>
        </p:nvSpPr>
        <p:spPr bwMode="auto">
          <a:xfrm>
            <a:off x="6194425" y="2057400"/>
            <a:ext cx="663575" cy="3667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>
                <a:latin typeface="Calibri" pitchFamily="34" charset="0"/>
              </a:rPr>
              <a:t>max</a:t>
            </a:r>
          </a:p>
        </p:txBody>
      </p:sp>
      <p:sp>
        <p:nvSpPr>
          <p:cNvPr id="16402" name="Text Box 19"/>
          <p:cNvSpPr txBox="1">
            <a:spLocks noChangeArrowheads="1"/>
          </p:cNvSpPr>
          <p:nvPr/>
        </p:nvSpPr>
        <p:spPr bwMode="auto">
          <a:xfrm>
            <a:off x="7010400" y="2971800"/>
            <a:ext cx="663575" cy="3667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>
                <a:latin typeface="Calibri" pitchFamily="34" charset="0"/>
              </a:rPr>
              <a:t>min</a:t>
            </a:r>
          </a:p>
        </p:txBody>
      </p:sp>
      <p:sp>
        <p:nvSpPr>
          <p:cNvPr id="24" name="Oval 15"/>
          <p:cNvSpPr>
            <a:spLocks noChangeArrowheads="1"/>
          </p:cNvSpPr>
          <p:nvPr/>
        </p:nvSpPr>
        <p:spPr bwMode="auto">
          <a:xfrm>
            <a:off x="5029200" y="3048000"/>
            <a:ext cx="381000" cy="381000"/>
          </a:xfrm>
          <a:prstGeom prst="ellipse">
            <a:avLst/>
          </a:prstGeom>
          <a:solidFill>
            <a:srgbClr val="B5EDC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5" name="Oval 16"/>
          <p:cNvSpPr>
            <a:spLocks noChangeArrowheads="1"/>
          </p:cNvSpPr>
          <p:nvPr/>
        </p:nvSpPr>
        <p:spPr bwMode="auto">
          <a:xfrm>
            <a:off x="6553200" y="3048000"/>
            <a:ext cx="381000" cy="381000"/>
          </a:xfrm>
          <a:prstGeom prst="ellipse">
            <a:avLst/>
          </a:prstGeom>
          <a:solidFill>
            <a:srgbClr val="B5EDC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0" y="5257800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libri" pitchFamily="34" charset="0"/>
              </a:rPr>
              <a:t>Idea: Uncertain outcomes controlled by chance, not an adversary!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9" grpId="0" animBg="1"/>
      <p:bldP spid="16390" grpId="0" animBg="1"/>
      <p:bldP spid="24" grpId="0" animBg="1"/>
      <p:bldP spid="25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/>
          <p:cNvGrpSpPr/>
          <p:nvPr/>
        </p:nvGrpSpPr>
        <p:grpSpPr>
          <a:xfrm>
            <a:off x="2743200" y="2414952"/>
            <a:ext cx="6553200" cy="386864"/>
            <a:chOff x="2743200" y="2414952"/>
            <a:chExt cx="6553200" cy="386864"/>
          </a:xfrm>
        </p:grpSpPr>
        <p:sp>
          <p:nvSpPr>
            <p:cNvPr id="33" name="AutoShape 6"/>
            <p:cNvSpPr>
              <a:spLocks noChangeArrowheads="1"/>
            </p:cNvSpPr>
            <p:nvPr/>
          </p:nvSpPr>
          <p:spPr bwMode="auto">
            <a:xfrm rot="10800000">
              <a:off x="2743200" y="2414952"/>
              <a:ext cx="476250" cy="381000"/>
            </a:xfrm>
            <a:prstGeom prst="triangle">
              <a:avLst>
                <a:gd name="adj" fmla="val 50000"/>
              </a:avLst>
            </a:prstGeom>
            <a:solidFill>
              <a:srgbClr val="FF99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34" name="AutoShape 6"/>
            <p:cNvSpPr>
              <a:spLocks noChangeArrowheads="1"/>
            </p:cNvSpPr>
            <p:nvPr/>
          </p:nvSpPr>
          <p:spPr bwMode="auto">
            <a:xfrm rot="10800000">
              <a:off x="4419600" y="2420815"/>
              <a:ext cx="476250" cy="381000"/>
            </a:xfrm>
            <a:prstGeom prst="triangle">
              <a:avLst>
                <a:gd name="adj" fmla="val 50000"/>
              </a:avLst>
            </a:prstGeom>
            <a:solidFill>
              <a:srgbClr val="FF99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35" name="AutoShape 6"/>
            <p:cNvSpPr>
              <a:spLocks noChangeArrowheads="1"/>
            </p:cNvSpPr>
            <p:nvPr/>
          </p:nvSpPr>
          <p:spPr bwMode="auto">
            <a:xfrm rot="10800000">
              <a:off x="7162800" y="2420815"/>
              <a:ext cx="476250" cy="381000"/>
            </a:xfrm>
            <a:prstGeom prst="triangle">
              <a:avLst>
                <a:gd name="adj" fmla="val 50000"/>
              </a:avLst>
            </a:prstGeom>
            <a:solidFill>
              <a:srgbClr val="FF99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36" name="AutoShape 6"/>
            <p:cNvSpPr>
              <a:spLocks noChangeArrowheads="1"/>
            </p:cNvSpPr>
            <p:nvPr/>
          </p:nvSpPr>
          <p:spPr bwMode="auto">
            <a:xfrm rot="10800000">
              <a:off x="8820150" y="2420816"/>
              <a:ext cx="476250" cy="381000"/>
            </a:xfrm>
            <a:prstGeom prst="triangle">
              <a:avLst>
                <a:gd name="adj" fmla="val 50000"/>
              </a:avLst>
            </a:prstGeom>
            <a:solidFill>
              <a:srgbClr val="FF99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</p:grpSp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What Utilities to Use?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4191000"/>
            <a:ext cx="11049000" cy="2362200"/>
          </a:xfrm>
        </p:spPr>
        <p:txBody>
          <a:bodyPr/>
          <a:lstStyle/>
          <a:p>
            <a:r>
              <a:rPr lang="en-US" sz="2400" dirty="0"/>
              <a:t>For worst-case </a:t>
            </a:r>
            <a:r>
              <a:rPr lang="en-US" sz="2400" dirty="0" err="1"/>
              <a:t>minimax</a:t>
            </a:r>
            <a:r>
              <a:rPr lang="en-US" sz="2400" dirty="0"/>
              <a:t> reasoning, terminal function scale doesn’t matter</a:t>
            </a:r>
          </a:p>
          <a:p>
            <a:pPr lvl="1"/>
            <a:r>
              <a:rPr lang="en-US" sz="2400" dirty="0"/>
              <a:t>We just want better states to have higher evaluations (get the ordering right)</a:t>
            </a:r>
          </a:p>
          <a:p>
            <a:pPr lvl="1"/>
            <a:r>
              <a:rPr lang="en-US" sz="2400" dirty="0"/>
              <a:t>We call this </a:t>
            </a:r>
            <a:r>
              <a:rPr lang="en-US" sz="2400" dirty="0">
                <a:solidFill>
                  <a:srgbClr val="C00000"/>
                </a:solidFill>
              </a:rPr>
              <a:t>insensitivity to monotonic transformations</a:t>
            </a:r>
          </a:p>
          <a:p>
            <a:pPr lvl="2"/>
            <a:endParaRPr lang="en-US" sz="1600" dirty="0"/>
          </a:p>
          <a:p>
            <a:r>
              <a:rPr lang="en-US" sz="2400" dirty="0"/>
              <a:t>For average-case </a:t>
            </a:r>
            <a:r>
              <a:rPr lang="en-US" sz="2400" dirty="0" err="1"/>
              <a:t>expectimax</a:t>
            </a:r>
            <a:r>
              <a:rPr lang="en-US" sz="2400" dirty="0"/>
              <a:t> reasoning, we need </a:t>
            </a:r>
            <a:r>
              <a:rPr lang="en-US" sz="2400" i="1" dirty="0"/>
              <a:t>magnitudes</a:t>
            </a:r>
            <a:r>
              <a:rPr lang="en-US" sz="2400" dirty="0"/>
              <a:t> to be meaningful</a:t>
            </a:r>
          </a:p>
        </p:txBody>
      </p:sp>
      <p:cxnSp>
        <p:nvCxnSpPr>
          <p:cNvPr id="10260" name="AutoShape 43"/>
          <p:cNvCxnSpPr>
            <a:cxnSpLocks noChangeShapeType="1"/>
            <a:stCxn id="10261" idx="4"/>
            <a:endCxn id="9" idx="0"/>
          </p:cNvCxnSpPr>
          <p:nvPr/>
        </p:nvCxnSpPr>
        <p:spPr bwMode="auto">
          <a:xfrm rot="16200000" flipH="1">
            <a:off x="3005137" y="2795587"/>
            <a:ext cx="247650" cy="29527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sp>
        <p:nvSpPr>
          <p:cNvPr id="8" name="Rectangle 7"/>
          <p:cNvSpPr/>
          <p:nvPr/>
        </p:nvSpPr>
        <p:spPr bwMode="auto">
          <a:xfrm>
            <a:off x="2438400" y="3067050"/>
            <a:ext cx="457200" cy="381000"/>
          </a:xfrm>
          <a:prstGeom prst="rect">
            <a:avLst/>
          </a:prstGeom>
          <a:solidFill>
            <a:srgbClr val="E8D1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Calibri"/>
                <a:cs typeface="Calibri"/>
              </a:rPr>
              <a:t>0</a:t>
            </a:r>
          </a:p>
        </p:txBody>
      </p:sp>
      <p:sp>
        <p:nvSpPr>
          <p:cNvPr id="9" name="Rectangle 8"/>
          <p:cNvSpPr/>
          <p:nvPr/>
        </p:nvSpPr>
        <p:spPr bwMode="auto">
          <a:xfrm>
            <a:off x="2971800" y="3067050"/>
            <a:ext cx="609600" cy="381000"/>
          </a:xfrm>
          <a:prstGeom prst="rect">
            <a:avLst/>
          </a:prstGeom>
          <a:solidFill>
            <a:srgbClr val="E8D1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Calibri"/>
                <a:cs typeface="Calibri"/>
              </a:rPr>
              <a:t>40</a:t>
            </a:r>
          </a:p>
        </p:txBody>
      </p:sp>
      <p:cxnSp>
        <p:nvCxnSpPr>
          <p:cNvPr id="10264" name="AutoShape 43"/>
          <p:cNvCxnSpPr>
            <a:cxnSpLocks noChangeShapeType="1"/>
            <a:stCxn id="10261" idx="4"/>
            <a:endCxn id="8" idx="0"/>
          </p:cNvCxnSpPr>
          <p:nvPr/>
        </p:nvCxnSpPr>
        <p:spPr bwMode="auto">
          <a:xfrm rot="5400000">
            <a:off x="2700338" y="2786063"/>
            <a:ext cx="247650" cy="31432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0265" name="AutoShape 43"/>
          <p:cNvCxnSpPr>
            <a:cxnSpLocks noChangeShapeType="1"/>
            <a:stCxn id="10266" idx="4"/>
            <a:endCxn id="21" idx="0"/>
          </p:cNvCxnSpPr>
          <p:nvPr/>
        </p:nvCxnSpPr>
        <p:spPr bwMode="auto">
          <a:xfrm rot="16200000" flipH="1">
            <a:off x="4700587" y="2757487"/>
            <a:ext cx="247650" cy="33337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sp>
        <p:nvSpPr>
          <p:cNvPr id="20" name="Rectangle 19"/>
          <p:cNvSpPr/>
          <p:nvPr/>
        </p:nvSpPr>
        <p:spPr bwMode="auto">
          <a:xfrm>
            <a:off x="4038600" y="3048000"/>
            <a:ext cx="533400" cy="381000"/>
          </a:xfrm>
          <a:prstGeom prst="rect">
            <a:avLst/>
          </a:prstGeom>
          <a:solidFill>
            <a:srgbClr val="E8D1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Calibri"/>
                <a:cs typeface="Calibri"/>
              </a:rPr>
              <a:t>20</a:t>
            </a:r>
          </a:p>
        </p:txBody>
      </p:sp>
      <p:sp>
        <p:nvSpPr>
          <p:cNvPr id="21" name="Rectangle 20"/>
          <p:cNvSpPr/>
          <p:nvPr/>
        </p:nvSpPr>
        <p:spPr bwMode="auto">
          <a:xfrm>
            <a:off x="4724400" y="3048000"/>
            <a:ext cx="533400" cy="381000"/>
          </a:xfrm>
          <a:prstGeom prst="rect">
            <a:avLst/>
          </a:prstGeom>
          <a:solidFill>
            <a:srgbClr val="E8D1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Calibri"/>
                <a:cs typeface="Calibri"/>
              </a:rPr>
              <a:t>30</a:t>
            </a:r>
          </a:p>
        </p:txBody>
      </p:sp>
      <p:cxnSp>
        <p:nvCxnSpPr>
          <p:cNvPr id="10269" name="AutoShape 43"/>
          <p:cNvCxnSpPr>
            <a:cxnSpLocks noChangeShapeType="1"/>
            <a:stCxn id="10266" idx="4"/>
            <a:endCxn id="20" idx="0"/>
          </p:cNvCxnSpPr>
          <p:nvPr/>
        </p:nvCxnSpPr>
        <p:spPr bwMode="auto">
          <a:xfrm rot="5400000">
            <a:off x="4357688" y="2747963"/>
            <a:ext cx="247650" cy="35242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23" name="AutoShape 43"/>
          <p:cNvCxnSpPr>
            <a:cxnSpLocks noChangeShapeType="1"/>
            <a:stCxn id="10272" idx="3"/>
            <a:endCxn id="10266" idx="0"/>
          </p:cNvCxnSpPr>
          <p:nvPr/>
        </p:nvCxnSpPr>
        <p:spPr bwMode="auto">
          <a:xfrm rot="16200000" flipH="1">
            <a:off x="4119563" y="1824037"/>
            <a:ext cx="228600" cy="847725"/>
          </a:xfrm>
          <a:prstGeom prst="straightConnector1">
            <a:avLst/>
          </a:prstGeom>
          <a:ln w="12700">
            <a:solidFill>
              <a:schemeClr val="tx1"/>
            </a:solidFill>
            <a:headEnd/>
            <a:tailEnd type="triangl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0271" name="AutoShape 43"/>
          <p:cNvCxnSpPr>
            <a:cxnSpLocks noChangeShapeType="1"/>
            <a:stCxn id="10272" idx="3"/>
            <a:endCxn id="10261" idx="0"/>
          </p:cNvCxnSpPr>
          <p:nvPr/>
        </p:nvCxnSpPr>
        <p:spPr bwMode="auto">
          <a:xfrm rot="5400000">
            <a:off x="3271838" y="1843088"/>
            <a:ext cx="247650" cy="82867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sp>
        <p:nvSpPr>
          <p:cNvPr id="10272" name="Isosceles Triangle 32"/>
          <p:cNvSpPr>
            <a:spLocks noChangeArrowheads="1"/>
          </p:cNvSpPr>
          <p:nvPr/>
        </p:nvSpPr>
        <p:spPr bwMode="auto">
          <a:xfrm>
            <a:off x="3581400" y="1752600"/>
            <a:ext cx="457200" cy="381000"/>
          </a:xfrm>
          <a:prstGeom prst="triangle">
            <a:avLst>
              <a:gd name="adj" fmla="val 50000"/>
            </a:avLst>
          </a:prstGeom>
          <a:solidFill>
            <a:srgbClr val="99CC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5" name="Right Arrow 54"/>
          <p:cNvSpPr/>
          <p:nvPr/>
        </p:nvSpPr>
        <p:spPr>
          <a:xfrm>
            <a:off x="5791200" y="2971800"/>
            <a:ext cx="609600" cy="533400"/>
          </a:xfrm>
          <a:prstGeom prst="rightArrow">
            <a:avLst>
              <a:gd name="adj1" fmla="val 100000"/>
              <a:gd name="adj2" fmla="val 26972"/>
            </a:avLst>
          </a:prstGeom>
          <a:ln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latin typeface="Calibri"/>
                <a:cs typeface="Calibri"/>
              </a:rPr>
              <a:t>x</a:t>
            </a:r>
            <a:r>
              <a:rPr lang="en-US" baseline="30000" dirty="0">
                <a:latin typeface="Calibri"/>
                <a:cs typeface="Calibri"/>
              </a:rPr>
              <a:t>2</a:t>
            </a:r>
          </a:p>
        </p:txBody>
      </p:sp>
      <p:cxnSp>
        <p:nvCxnSpPr>
          <p:cNvPr id="10247" name="AutoShape 43"/>
          <p:cNvCxnSpPr>
            <a:cxnSpLocks noChangeShapeType="1"/>
            <a:stCxn id="10248" idx="4"/>
            <a:endCxn id="64" idx="0"/>
          </p:cNvCxnSpPr>
          <p:nvPr/>
        </p:nvCxnSpPr>
        <p:spPr bwMode="auto">
          <a:xfrm rot="16200000" flipH="1">
            <a:off x="7424737" y="2795587"/>
            <a:ext cx="247650" cy="29527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sp>
        <p:nvSpPr>
          <p:cNvPr id="63" name="Rectangle 62"/>
          <p:cNvSpPr/>
          <p:nvPr/>
        </p:nvSpPr>
        <p:spPr bwMode="auto">
          <a:xfrm>
            <a:off x="6858000" y="3067050"/>
            <a:ext cx="457200" cy="381000"/>
          </a:xfrm>
          <a:prstGeom prst="rect">
            <a:avLst/>
          </a:prstGeom>
          <a:solidFill>
            <a:srgbClr val="E8D1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Calibri"/>
                <a:cs typeface="Calibri"/>
              </a:rPr>
              <a:t>0</a:t>
            </a:r>
          </a:p>
        </p:txBody>
      </p:sp>
      <p:sp>
        <p:nvSpPr>
          <p:cNvPr id="64" name="Rectangle 63"/>
          <p:cNvSpPr/>
          <p:nvPr/>
        </p:nvSpPr>
        <p:spPr bwMode="auto">
          <a:xfrm>
            <a:off x="7391400" y="3067050"/>
            <a:ext cx="609600" cy="381000"/>
          </a:xfrm>
          <a:prstGeom prst="rect">
            <a:avLst/>
          </a:prstGeom>
          <a:solidFill>
            <a:srgbClr val="E8D1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Calibri"/>
                <a:cs typeface="Calibri"/>
              </a:rPr>
              <a:t>1600</a:t>
            </a:r>
          </a:p>
        </p:txBody>
      </p:sp>
      <p:cxnSp>
        <p:nvCxnSpPr>
          <p:cNvPr id="10251" name="AutoShape 43"/>
          <p:cNvCxnSpPr>
            <a:cxnSpLocks noChangeShapeType="1"/>
            <a:stCxn id="10248" idx="4"/>
            <a:endCxn id="63" idx="0"/>
          </p:cNvCxnSpPr>
          <p:nvPr/>
        </p:nvCxnSpPr>
        <p:spPr bwMode="auto">
          <a:xfrm rot="5400000">
            <a:off x="7119938" y="2786063"/>
            <a:ext cx="247650" cy="31432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0252" name="AutoShape 43"/>
          <p:cNvCxnSpPr>
            <a:cxnSpLocks noChangeShapeType="1"/>
            <a:stCxn id="10253" idx="4"/>
            <a:endCxn id="69" idx="0"/>
          </p:cNvCxnSpPr>
          <p:nvPr/>
        </p:nvCxnSpPr>
        <p:spPr bwMode="auto">
          <a:xfrm rot="16200000" flipH="1">
            <a:off x="9120187" y="2757487"/>
            <a:ext cx="247650" cy="33337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grpSp>
        <p:nvGrpSpPr>
          <p:cNvPr id="39" name="Group 38"/>
          <p:cNvGrpSpPr/>
          <p:nvPr/>
        </p:nvGrpSpPr>
        <p:grpSpPr>
          <a:xfrm>
            <a:off x="2762250" y="2362200"/>
            <a:ext cx="6534150" cy="457200"/>
            <a:chOff x="2762250" y="2362200"/>
            <a:chExt cx="6534150" cy="457200"/>
          </a:xfrm>
        </p:grpSpPr>
        <p:sp>
          <p:nvSpPr>
            <p:cNvPr id="10261" name="Oval 39"/>
            <p:cNvSpPr>
              <a:spLocks noChangeArrowheads="1"/>
            </p:cNvSpPr>
            <p:nvPr/>
          </p:nvSpPr>
          <p:spPr bwMode="auto">
            <a:xfrm>
              <a:off x="2762250" y="2381250"/>
              <a:ext cx="438150" cy="438150"/>
            </a:xfrm>
            <a:prstGeom prst="ellipse">
              <a:avLst/>
            </a:prstGeom>
            <a:solidFill>
              <a:srgbClr val="B5EDC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66" name="Oval 39"/>
            <p:cNvSpPr>
              <a:spLocks noChangeArrowheads="1"/>
            </p:cNvSpPr>
            <p:nvPr/>
          </p:nvSpPr>
          <p:spPr bwMode="auto">
            <a:xfrm>
              <a:off x="4438650" y="2362200"/>
              <a:ext cx="438150" cy="438150"/>
            </a:xfrm>
            <a:prstGeom prst="ellipse">
              <a:avLst/>
            </a:prstGeom>
            <a:solidFill>
              <a:srgbClr val="B5EDC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48" name="Oval 39"/>
            <p:cNvSpPr>
              <a:spLocks noChangeArrowheads="1"/>
            </p:cNvSpPr>
            <p:nvPr/>
          </p:nvSpPr>
          <p:spPr bwMode="auto">
            <a:xfrm>
              <a:off x="7181850" y="2381250"/>
              <a:ext cx="438150" cy="438150"/>
            </a:xfrm>
            <a:prstGeom prst="ellipse">
              <a:avLst/>
            </a:prstGeom>
            <a:solidFill>
              <a:srgbClr val="B5EDC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53" name="Oval 39"/>
            <p:cNvSpPr>
              <a:spLocks noChangeArrowheads="1"/>
            </p:cNvSpPr>
            <p:nvPr/>
          </p:nvSpPr>
          <p:spPr bwMode="auto">
            <a:xfrm>
              <a:off x="8858250" y="2362200"/>
              <a:ext cx="438150" cy="438150"/>
            </a:xfrm>
            <a:prstGeom prst="ellipse">
              <a:avLst/>
            </a:prstGeom>
            <a:solidFill>
              <a:srgbClr val="B5EDC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68" name="Rectangle 67"/>
          <p:cNvSpPr/>
          <p:nvPr/>
        </p:nvSpPr>
        <p:spPr bwMode="auto">
          <a:xfrm>
            <a:off x="8458200" y="3048000"/>
            <a:ext cx="533400" cy="381000"/>
          </a:xfrm>
          <a:prstGeom prst="rect">
            <a:avLst/>
          </a:prstGeom>
          <a:solidFill>
            <a:srgbClr val="E8D1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Calibri"/>
                <a:cs typeface="Calibri"/>
              </a:rPr>
              <a:t>400</a:t>
            </a:r>
          </a:p>
        </p:txBody>
      </p:sp>
      <p:sp>
        <p:nvSpPr>
          <p:cNvPr id="69" name="Rectangle 68"/>
          <p:cNvSpPr/>
          <p:nvPr/>
        </p:nvSpPr>
        <p:spPr bwMode="auto">
          <a:xfrm>
            <a:off x="9144000" y="3048000"/>
            <a:ext cx="533400" cy="381000"/>
          </a:xfrm>
          <a:prstGeom prst="rect">
            <a:avLst/>
          </a:prstGeom>
          <a:solidFill>
            <a:srgbClr val="E8D1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Calibri"/>
                <a:cs typeface="Calibri"/>
              </a:rPr>
              <a:t>900</a:t>
            </a:r>
          </a:p>
        </p:txBody>
      </p:sp>
      <p:cxnSp>
        <p:nvCxnSpPr>
          <p:cNvPr id="10256" name="AutoShape 43"/>
          <p:cNvCxnSpPr>
            <a:cxnSpLocks noChangeShapeType="1"/>
            <a:stCxn id="10253" idx="4"/>
            <a:endCxn id="68" idx="0"/>
          </p:cNvCxnSpPr>
          <p:nvPr/>
        </p:nvCxnSpPr>
        <p:spPr bwMode="auto">
          <a:xfrm rot="5400000">
            <a:off x="8777288" y="2747963"/>
            <a:ext cx="247650" cy="35242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0257" name="AutoShape 43"/>
          <p:cNvCxnSpPr>
            <a:cxnSpLocks noChangeShapeType="1"/>
            <a:stCxn id="10259" idx="3"/>
            <a:endCxn id="10253" idx="0"/>
          </p:cNvCxnSpPr>
          <p:nvPr/>
        </p:nvCxnSpPr>
        <p:spPr bwMode="auto">
          <a:xfrm rot="16200000" flipH="1">
            <a:off x="8539162" y="1824037"/>
            <a:ext cx="228600" cy="84772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72" name="AutoShape 43"/>
          <p:cNvCxnSpPr>
            <a:cxnSpLocks noChangeShapeType="1"/>
            <a:stCxn id="10259" idx="3"/>
            <a:endCxn id="10248" idx="0"/>
          </p:cNvCxnSpPr>
          <p:nvPr/>
        </p:nvCxnSpPr>
        <p:spPr bwMode="auto">
          <a:xfrm rot="5400000">
            <a:off x="7691438" y="1843087"/>
            <a:ext cx="247650" cy="828675"/>
          </a:xfrm>
          <a:prstGeom prst="straightConnector1">
            <a:avLst/>
          </a:prstGeom>
          <a:ln w="12700">
            <a:solidFill>
              <a:schemeClr val="tx1"/>
            </a:solidFill>
            <a:headEnd/>
            <a:tailEnd type="triangl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0259" name="Isosceles Triangle 72"/>
          <p:cNvSpPr>
            <a:spLocks noChangeArrowheads="1"/>
          </p:cNvSpPr>
          <p:nvPr/>
        </p:nvSpPr>
        <p:spPr bwMode="auto">
          <a:xfrm>
            <a:off x="8001000" y="1752600"/>
            <a:ext cx="457200" cy="381000"/>
          </a:xfrm>
          <a:prstGeom prst="triangle">
            <a:avLst>
              <a:gd name="adj" fmla="val 50000"/>
            </a:avLst>
          </a:prstGeom>
          <a:solidFill>
            <a:srgbClr val="99CC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2BFAE755-CFC8-4BE5-B3B4-DD57ADCB4807}"/>
                  </a:ext>
                </a:extLst>
              </p14:cNvPr>
              <p14:cNvContentPartPr/>
              <p14:nvPr/>
            </p14:nvContentPartPr>
            <p14:xfrm>
              <a:off x="2257920" y="2038680"/>
              <a:ext cx="6691320" cy="125820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2BFAE755-CFC8-4BE5-B3B4-DD57ADCB4807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248560" y="2029320"/>
                <a:ext cx="6710040" cy="127692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Utilities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5334000" cy="4525963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400" dirty="0">
                <a:solidFill>
                  <a:srgbClr val="CC0000"/>
                </a:solidFill>
              </a:rPr>
              <a:t>Utilities are functions from outcomes (states of the world) to real numbers that describe an agent’s preferences</a:t>
            </a:r>
          </a:p>
          <a:p>
            <a:pPr lvl="1">
              <a:lnSpc>
                <a:spcPct val="80000"/>
              </a:lnSpc>
            </a:pPr>
            <a:endParaRPr lang="en-US" sz="2000" dirty="0"/>
          </a:p>
          <a:p>
            <a:pPr>
              <a:lnSpc>
                <a:spcPct val="80000"/>
              </a:lnSpc>
            </a:pPr>
            <a:r>
              <a:rPr lang="en-US" sz="2400" dirty="0"/>
              <a:t>Where do utilities come from?</a:t>
            </a:r>
          </a:p>
          <a:p>
            <a:pPr lvl="1">
              <a:lnSpc>
                <a:spcPct val="80000"/>
              </a:lnSpc>
            </a:pPr>
            <a:r>
              <a:rPr lang="en-US" sz="2000" dirty="0"/>
              <a:t>In a game, may be simple (+1/-1)</a:t>
            </a:r>
          </a:p>
          <a:p>
            <a:pPr lvl="1">
              <a:lnSpc>
                <a:spcPct val="80000"/>
              </a:lnSpc>
            </a:pPr>
            <a:r>
              <a:rPr lang="en-US" sz="2000" dirty="0"/>
              <a:t>Utilities summarize the agent’s goals</a:t>
            </a:r>
          </a:p>
          <a:p>
            <a:pPr lvl="1">
              <a:lnSpc>
                <a:spcPct val="80000"/>
              </a:lnSpc>
            </a:pPr>
            <a:r>
              <a:rPr lang="en-US" sz="2000" dirty="0"/>
              <a:t>Theorem: any “rational” preferences can be summarized as a utility function</a:t>
            </a:r>
          </a:p>
          <a:p>
            <a:pPr lvl="1">
              <a:lnSpc>
                <a:spcPct val="80000"/>
              </a:lnSpc>
            </a:pPr>
            <a:endParaRPr lang="en-US" sz="2000" dirty="0"/>
          </a:p>
          <a:p>
            <a:pPr>
              <a:lnSpc>
                <a:spcPct val="80000"/>
              </a:lnSpc>
            </a:pPr>
            <a:r>
              <a:rPr lang="en-US" sz="2400" dirty="0"/>
              <a:t>We hard-wire utilities and let behaviors emerge</a:t>
            </a:r>
          </a:p>
          <a:p>
            <a:pPr lvl="1">
              <a:lnSpc>
                <a:spcPct val="80000"/>
              </a:lnSpc>
            </a:pPr>
            <a:r>
              <a:rPr lang="en-US" sz="2000" dirty="0"/>
              <a:t>Why don’t we let agents pick utilities?</a:t>
            </a:r>
          </a:p>
          <a:p>
            <a:pPr lvl="1">
              <a:lnSpc>
                <a:spcPct val="80000"/>
              </a:lnSpc>
            </a:pPr>
            <a:r>
              <a:rPr lang="en-US" sz="2000" dirty="0"/>
              <a:t>Why don’t we prescribe behaviors?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endParaRPr lang="en-US" sz="2400" dirty="0"/>
          </a:p>
        </p:txBody>
      </p:sp>
      <p:pic>
        <p:nvPicPr>
          <p:cNvPr id="5121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830343" y="1905000"/>
            <a:ext cx="1446714" cy="2133600"/>
          </a:xfrm>
          <a:prstGeom prst="rect">
            <a:avLst/>
          </a:prstGeom>
          <a:noFill/>
        </p:spPr>
      </p:pic>
      <p:pic>
        <p:nvPicPr>
          <p:cNvPr id="13" name="Picture 1" descr="C:\Users\Dan\Dropbox\Office\CS 188\Ketrina Art\Utilities\IceCreamUtilities.png"/>
          <p:cNvPicPr>
            <a:picLocks noChangeAspect="1" noChangeArrowheads="1"/>
          </p:cNvPicPr>
          <p:nvPr/>
        </p:nvPicPr>
        <p:blipFill>
          <a:blip r:embed="rId3" cstate="print"/>
          <a:srcRect l="57903" t="75000" r="32764" b="9000"/>
          <a:stretch>
            <a:fillRect/>
          </a:stretch>
        </p:blipFill>
        <p:spPr bwMode="auto">
          <a:xfrm>
            <a:off x="6477000" y="2667000"/>
            <a:ext cx="1066800" cy="1219200"/>
          </a:xfrm>
          <a:prstGeom prst="rect">
            <a:avLst/>
          </a:prstGeom>
          <a:noFill/>
        </p:spPr>
      </p:pic>
      <p:pic>
        <p:nvPicPr>
          <p:cNvPr id="16" name="Picture 1" descr="C:\Users\Dan\Dropbox\Office\CS 188\Ketrina Art\Utilities\IceCreamUtilities.png"/>
          <p:cNvPicPr>
            <a:picLocks noChangeAspect="1" noChangeArrowheads="1"/>
          </p:cNvPicPr>
          <p:nvPr/>
        </p:nvPicPr>
        <p:blipFill>
          <a:blip r:embed="rId3" cstate="print"/>
          <a:srcRect l="41236" t="67000" r="48764" b="9000"/>
          <a:stretch>
            <a:fillRect/>
          </a:stretch>
        </p:blipFill>
        <p:spPr bwMode="auto">
          <a:xfrm>
            <a:off x="8077200" y="2133600"/>
            <a:ext cx="1143000" cy="18288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57400" y="4114800"/>
            <a:ext cx="2492375" cy="249237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712469" y="4411212"/>
            <a:ext cx="2748262" cy="225583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610600" y="4343400"/>
            <a:ext cx="2233454" cy="230981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/>
              <a:t>Utilities: Uncertain Outcomes</a:t>
            </a:r>
          </a:p>
        </p:txBody>
      </p:sp>
      <p:sp>
        <p:nvSpPr>
          <p:cNvPr id="14" name="Isosceles Triangle 13"/>
          <p:cNvSpPr/>
          <p:nvPr/>
        </p:nvSpPr>
        <p:spPr>
          <a:xfrm>
            <a:off x="5257800" y="1676400"/>
            <a:ext cx="762000" cy="533400"/>
          </a:xfrm>
          <a:prstGeom prst="triangle">
            <a:avLst/>
          </a:prstGeom>
          <a:solidFill>
            <a:srgbClr val="99CC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000">
              <a:latin typeface="Calibri" pitchFamily="34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2895600" y="2819400"/>
            <a:ext cx="609600" cy="609600"/>
          </a:xfrm>
          <a:prstGeom prst="ellipse">
            <a:avLst/>
          </a:prstGeom>
          <a:solidFill>
            <a:srgbClr val="B5EDC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000">
              <a:latin typeface="Calibri" pitchFamily="34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7848600" y="2819400"/>
            <a:ext cx="609600" cy="609600"/>
          </a:xfrm>
          <a:prstGeom prst="ellipse">
            <a:avLst/>
          </a:prstGeom>
          <a:solidFill>
            <a:srgbClr val="B5EDC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000">
              <a:latin typeface="Calibri" pitchFamily="34" charset="0"/>
            </a:endParaRPr>
          </a:p>
        </p:txBody>
      </p:sp>
      <p:cxnSp>
        <p:nvCxnSpPr>
          <p:cNvPr id="18" name="Straight Arrow Connector 17"/>
          <p:cNvCxnSpPr>
            <a:stCxn id="14" idx="3"/>
            <a:endCxn id="16" idx="0"/>
          </p:cNvCxnSpPr>
          <p:nvPr/>
        </p:nvCxnSpPr>
        <p:spPr>
          <a:xfrm>
            <a:off x="5638800" y="2209800"/>
            <a:ext cx="2514600" cy="609600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stCxn id="14" idx="3"/>
            <a:endCxn id="15" idx="0"/>
          </p:cNvCxnSpPr>
          <p:nvPr/>
        </p:nvCxnSpPr>
        <p:spPr>
          <a:xfrm flipH="1">
            <a:off x="3200400" y="2209800"/>
            <a:ext cx="2438400" cy="609600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stCxn id="15" idx="4"/>
          </p:cNvCxnSpPr>
          <p:nvPr/>
        </p:nvCxnSpPr>
        <p:spPr>
          <a:xfrm>
            <a:off x="3200400" y="3429000"/>
            <a:ext cx="0" cy="914400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>
            <a:off x="8153400" y="3429000"/>
            <a:ext cx="1143000" cy="914400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>
            <a:stCxn id="16" idx="4"/>
          </p:cNvCxnSpPr>
          <p:nvPr/>
        </p:nvCxnSpPr>
        <p:spPr>
          <a:xfrm flipH="1">
            <a:off x="7086600" y="3429000"/>
            <a:ext cx="1066800" cy="914402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517" name="TextBox 29"/>
          <p:cNvSpPr txBox="1">
            <a:spLocks noChangeArrowheads="1"/>
          </p:cNvSpPr>
          <p:nvPr/>
        </p:nvSpPr>
        <p:spPr bwMode="auto">
          <a:xfrm>
            <a:off x="4191000" y="1219200"/>
            <a:ext cx="29718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000" dirty="0">
                <a:latin typeface="Calibri" pitchFamily="34" charset="0"/>
              </a:rPr>
              <a:t>Getting ice cream</a:t>
            </a:r>
          </a:p>
        </p:txBody>
      </p:sp>
      <p:sp>
        <p:nvSpPr>
          <p:cNvPr id="21518" name="TextBox 30"/>
          <p:cNvSpPr txBox="1">
            <a:spLocks noChangeArrowheads="1"/>
          </p:cNvSpPr>
          <p:nvPr/>
        </p:nvSpPr>
        <p:spPr bwMode="auto">
          <a:xfrm>
            <a:off x="2971800" y="2133600"/>
            <a:ext cx="24384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000" dirty="0">
                <a:latin typeface="Calibri" pitchFamily="34" charset="0"/>
              </a:rPr>
              <a:t>Get Single</a:t>
            </a:r>
          </a:p>
        </p:txBody>
      </p:sp>
      <p:sp>
        <p:nvSpPr>
          <p:cNvPr id="21519" name="TextBox 31"/>
          <p:cNvSpPr txBox="1">
            <a:spLocks noChangeArrowheads="1"/>
          </p:cNvSpPr>
          <p:nvPr/>
        </p:nvSpPr>
        <p:spPr bwMode="auto">
          <a:xfrm>
            <a:off x="7162800" y="2133600"/>
            <a:ext cx="16002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000" dirty="0">
                <a:latin typeface="Calibri" pitchFamily="34" charset="0"/>
              </a:rPr>
              <a:t>Get Double</a:t>
            </a:r>
          </a:p>
        </p:txBody>
      </p:sp>
      <p:sp>
        <p:nvSpPr>
          <p:cNvPr id="15376" name="TextBox 36"/>
          <p:cNvSpPr txBox="1">
            <a:spLocks noChangeArrowheads="1"/>
          </p:cNvSpPr>
          <p:nvPr/>
        </p:nvSpPr>
        <p:spPr bwMode="auto">
          <a:xfrm>
            <a:off x="6705600" y="3581400"/>
            <a:ext cx="10668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dirty="0">
                <a:latin typeface="Calibri" pitchFamily="34" charset="0"/>
              </a:rPr>
              <a:t>Oops</a:t>
            </a:r>
          </a:p>
        </p:txBody>
      </p:sp>
      <p:sp>
        <p:nvSpPr>
          <p:cNvPr id="15377" name="TextBox 37"/>
          <p:cNvSpPr txBox="1">
            <a:spLocks noChangeArrowheads="1"/>
          </p:cNvSpPr>
          <p:nvPr/>
        </p:nvSpPr>
        <p:spPr bwMode="auto">
          <a:xfrm>
            <a:off x="8947640" y="3581400"/>
            <a:ext cx="10668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dirty="0">
                <a:latin typeface="Calibri" pitchFamily="34" charset="0"/>
              </a:rPr>
              <a:t>Whew!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76" grpId="0"/>
      <p:bldP spid="15377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27817" y="4584660"/>
            <a:ext cx="6506002" cy="177161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Preferences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5867400" cy="4525963"/>
          </a:xfrm>
        </p:spPr>
        <p:txBody>
          <a:bodyPr/>
          <a:lstStyle/>
          <a:p>
            <a:r>
              <a:rPr lang="en-US" sz="2400" dirty="0"/>
              <a:t>An agent must have preferences among:</a:t>
            </a:r>
          </a:p>
          <a:p>
            <a:pPr lvl="1"/>
            <a:r>
              <a:rPr lang="en-US" sz="2000" dirty="0"/>
              <a:t>Prizes: </a:t>
            </a:r>
            <a:r>
              <a:rPr lang="en-US" sz="2400" i="1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A, B</a:t>
            </a:r>
            <a:r>
              <a:rPr lang="en-US" sz="2000" dirty="0"/>
              <a:t>, etc.</a:t>
            </a:r>
          </a:p>
          <a:p>
            <a:pPr lvl="1"/>
            <a:r>
              <a:rPr lang="en-US" sz="2000" dirty="0"/>
              <a:t>Lotteries: situations with uncertain prizes</a:t>
            </a:r>
          </a:p>
          <a:p>
            <a:endParaRPr lang="en-US" sz="2400" dirty="0"/>
          </a:p>
          <a:p>
            <a:pPr lvl="1"/>
            <a:endParaRPr lang="en-US" sz="2000" dirty="0"/>
          </a:p>
          <a:p>
            <a:pPr lvl="1"/>
            <a:endParaRPr lang="en-US" sz="2000" dirty="0"/>
          </a:p>
          <a:p>
            <a:r>
              <a:rPr lang="en-US" sz="2400" dirty="0"/>
              <a:t>Notation:</a:t>
            </a:r>
          </a:p>
          <a:p>
            <a:pPr lvl="1"/>
            <a:r>
              <a:rPr lang="en-US" sz="2000" dirty="0"/>
              <a:t>Preference:</a:t>
            </a:r>
          </a:p>
          <a:p>
            <a:pPr lvl="1"/>
            <a:r>
              <a:rPr lang="en-US" sz="2000" dirty="0"/>
              <a:t>Indifference:</a:t>
            </a:r>
          </a:p>
          <a:p>
            <a:endParaRPr lang="en-US" sz="2400" dirty="0"/>
          </a:p>
        </p:txBody>
      </p:sp>
      <p:pic>
        <p:nvPicPr>
          <p:cNvPr id="22533" name="Picture 5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6" cstate="print"/>
          <a:srcRect r="85012" b="-16667"/>
          <a:stretch>
            <a:fillRect/>
          </a:stretch>
        </p:blipFill>
        <p:spPr bwMode="auto">
          <a:xfrm>
            <a:off x="2743200" y="4876800"/>
            <a:ext cx="914400" cy="255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4" name="Picture 6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 cstate="print"/>
          <a:srcRect r="77951" b="13253"/>
          <a:stretch>
            <a:fillRect/>
          </a:stretch>
        </p:blipFill>
        <p:spPr bwMode="auto">
          <a:xfrm>
            <a:off x="2743200" y="4522176"/>
            <a:ext cx="990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6" name="Picture 8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905000" y="3048000"/>
            <a:ext cx="2997200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Oval 9"/>
          <p:cNvSpPr/>
          <p:nvPr/>
        </p:nvSpPr>
        <p:spPr>
          <a:xfrm>
            <a:off x="9677400" y="2219980"/>
            <a:ext cx="457200" cy="457200"/>
          </a:xfrm>
          <a:prstGeom prst="ellipse">
            <a:avLst/>
          </a:prstGeom>
          <a:solidFill>
            <a:srgbClr val="B5EDC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11" name="Straight Arrow Connector 10"/>
          <p:cNvCxnSpPr>
            <a:stCxn id="10" idx="4"/>
          </p:cNvCxnSpPr>
          <p:nvPr/>
        </p:nvCxnSpPr>
        <p:spPr>
          <a:xfrm flipH="1">
            <a:off x="9144000" y="2677180"/>
            <a:ext cx="762000" cy="914400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9906000" y="2677180"/>
            <a:ext cx="838200" cy="914400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8839200" y="3591580"/>
            <a:ext cx="2514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A                  B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9067800" y="2753380"/>
            <a:ext cx="2514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p               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-p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8534400" y="2057400"/>
            <a:ext cx="2819400" cy="21336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9067800" y="1447800"/>
            <a:ext cx="2514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libri" pitchFamily="34" charset="0"/>
                <a:cs typeface="Times New Roman" pitchFamily="18" charset="0"/>
              </a:rPr>
              <a:t>  A Lottery</a:t>
            </a:r>
            <a:endParaRPr lang="en-US" sz="28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477000" y="1447800"/>
            <a:ext cx="2514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libri" pitchFamily="34" charset="0"/>
                <a:cs typeface="Times New Roman" pitchFamily="18" charset="0"/>
              </a:rPr>
              <a:t>  A Prize</a:t>
            </a:r>
            <a:endParaRPr lang="en-US" sz="28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6781800" y="2057400"/>
            <a:ext cx="838200" cy="8382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7010400" y="2209800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1" grpId="0"/>
      <p:bldP spid="24" grpId="0"/>
      <p:bldP spid="25" grpId="0" animBg="1"/>
      <p:bldP spid="26" grpId="0"/>
      <p:bldP spid="27" grpId="0"/>
      <p:bldP spid="28" grpId="0" animBg="1"/>
      <p:bldP spid="29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62200" y="1372615"/>
            <a:ext cx="7620000" cy="487899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Rationality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1" name="Picture 2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98543" y="3272539"/>
            <a:ext cx="3642140" cy="324961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26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524000"/>
            <a:ext cx="10896600" cy="4525963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400" dirty="0"/>
              <a:t>We want some constraints on preferences before we call them rational, such as:</a:t>
            </a:r>
          </a:p>
          <a:p>
            <a:pPr lvl="1">
              <a:lnSpc>
                <a:spcPct val="90000"/>
              </a:lnSpc>
            </a:pPr>
            <a:endParaRPr lang="en-US" sz="2000" dirty="0"/>
          </a:p>
          <a:p>
            <a:pPr lvl="1">
              <a:lnSpc>
                <a:spcPct val="90000"/>
              </a:lnSpc>
            </a:pPr>
            <a:endParaRPr lang="en-US" sz="2000" dirty="0"/>
          </a:p>
          <a:p>
            <a:pPr>
              <a:lnSpc>
                <a:spcPct val="90000"/>
              </a:lnSpc>
            </a:pPr>
            <a:endParaRPr lang="en-US" sz="2400" dirty="0"/>
          </a:p>
          <a:p>
            <a:pPr>
              <a:lnSpc>
                <a:spcPct val="90000"/>
              </a:lnSpc>
            </a:pPr>
            <a:endParaRPr lang="en-US" sz="2400" dirty="0"/>
          </a:p>
          <a:p>
            <a:pPr>
              <a:lnSpc>
                <a:spcPct val="90000"/>
              </a:lnSpc>
            </a:pPr>
            <a:endParaRPr lang="en-US" sz="2400" dirty="0"/>
          </a:p>
          <a:p>
            <a:pPr>
              <a:lnSpc>
                <a:spcPct val="90000"/>
              </a:lnSpc>
            </a:pPr>
            <a:r>
              <a:rPr lang="en-US" sz="2400" dirty="0"/>
              <a:t>For example: an agent with </a:t>
            </a:r>
            <a:r>
              <a:rPr lang="en-US" sz="2400" dirty="0">
                <a:solidFill>
                  <a:srgbClr val="C00000"/>
                </a:solidFill>
              </a:rPr>
              <a:t>intransitive preferences</a:t>
            </a:r>
            <a:r>
              <a:rPr lang="en-US" sz="2400" dirty="0"/>
              <a:t> can</a:t>
            </a:r>
          </a:p>
          <a:p>
            <a:pPr>
              <a:lnSpc>
                <a:spcPct val="90000"/>
              </a:lnSpc>
              <a:spcBef>
                <a:spcPts val="0"/>
              </a:spcBef>
              <a:buNone/>
            </a:pPr>
            <a:r>
              <a:rPr lang="en-US" sz="2400" dirty="0">
                <a:solidFill>
                  <a:srgbClr val="C00000"/>
                </a:solidFill>
              </a:rPr>
              <a:t>	</a:t>
            </a:r>
            <a:r>
              <a:rPr lang="en-US" sz="2400" dirty="0"/>
              <a:t>be induced to give away all of its money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If B &gt; C, then an agent with C would pay (say) 1 cent to get B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If A &gt; B, then an agent with B would pay (say) 1 cent to get A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If C &gt; A, then an agent with A would pay (say) 1 cent to get C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2667000" y="2209800"/>
            <a:ext cx="6858000" cy="609600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Rational Preferences</a:t>
            </a:r>
          </a:p>
        </p:txBody>
      </p:sp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5594840" y="2329160"/>
          <a:ext cx="3657600" cy="409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1" name="Equation" r:id="rId5" imgW="1815840" imgH="203040" progId="Equation.3">
                  <p:embed/>
                </p:oleObj>
              </mc:Choice>
              <mc:Fallback>
                <p:oleObj name="Equation" r:id="rId5" imgW="1815840" imgH="203040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94840" y="2329160"/>
                        <a:ext cx="3657600" cy="4095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2819400" y="2281535"/>
            <a:ext cx="3048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 pitchFamily="34" charset="0"/>
              </a:rPr>
              <a:t>Axiom of Transitivity: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38594" y="1785276"/>
            <a:ext cx="5296017" cy="370046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ounded Rectangle 5"/>
          <p:cNvSpPr/>
          <p:nvPr/>
        </p:nvSpPr>
        <p:spPr>
          <a:xfrm>
            <a:off x="1066800" y="1900535"/>
            <a:ext cx="5715000" cy="3657600"/>
          </a:xfrm>
          <a:prstGeom prst="roundRect">
            <a:avLst>
              <a:gd name="adj" fmla="val 9367"/>
            </a:avLst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Rational Preferences</a:t>
            </a:r>
          </a:p>
        </p:txBody>
      </p:sp>
      <p:pic>
        <p:nvPicPr>
          <p:cNvPr id="23556" name="Picture 4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295400" y="2052935"/>
            <a:ext cx="5181600" cy="3313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0" y="5862935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Calibri" pitchFamily="34" charset="0"/>
              </a:rPr>
              <a:t>Theorem: Rational preferences imply behavior describable as maximization of expected utility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066800" y="1290935"/>
            <a:ext cx="571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libri" pitchFamily="34" charset="0"/>
              </a:rPr>
              <a:t>The Axioms of Rationality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342214" y="1713765"/>
            <a:ext cx="2432050" cy="291252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5814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11353800" cy="48768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400" dirty="0"/>
              <a:t>Theorem [Ramsey, 1931; von Neumann &amp; Morgenstern, 1944]</a:t>
            </a:r>
          </a:p>
          <a:p>
            <a:pPr lvl="1">
              <a:lnSpc>
                <a:spcPct val="80000"/>
              </a:lnSpc>
            </a:pPr>
            <a:r>
              <a:rPr lang="en-US" sz="2000" dirty="0"/>
              <a:t>Given any preferences satisfying these constraints, there exists a real-valued</a:t>
            </a:r>
          </a:p>
          <a:p>
            <a:pPr lvl="1">
              <a:lnSpc>
                <a:spcPct val="80000"/>
              </a:lnSpc>
              <a:spcBef>
                <a:spcPts val="200"/>
              </a:spcBef>
              <a:buNone/>
            </a:pPr>
            <a:r>
              <a:rPr lang="en-US" sz="2000" dirty="0"/>
              <a:t>	function U such that:</a:t>
            </a:r>
          </a:p>
          <a:p>
            <a:pPr lvl="1">
              <a:lnSpc>
                <a:spcPct val="80000"/>
              </a:lnSpc>
            </a:pPr>
            <a:endParaRPr lang="en-US" sz="2000" dirty="0"/>
          </a:p>
          <a:p>
            <a:pPr lvl="1">
              <a:lnSpc>
                <a:spcPct val="80000"/>
              </a:lnSpc>
            </a:pPr>
            <a:endParaRPr lang="en-US" sz="2000" dirty="0"/>
          </a:p>
          <a:p>
            <a:pPr lvl="1">
              <a:lnSpc>
                <a:spcPct val="80000"/>
              </a:lnSpc>
            </a:pPr>
            <a:endParaRPr lang="en-US" sz="2000" dirty="0"/>
          </a:p>
          <a:p>
            <a:pPr lvl="1">
              <a:lnSpc>
                <a:spcPct val="80000"/>
              </a:lnSpc>
            </a:pPr>
            <a:endParaRPr lang="en-US" sz="2000" dirty="0"/>
          </a:p>
          <a:p>
            <a:pPr lvl="1">
              <a:lnSpc>
                <a:spcPct val="80000"/>
              </a:lnSpc>
            </a:pPr>
            <a:endParaRPr lang="en-US" sz="2000" dirty="0"/>
          </a:p>
          <a:p>
            <a:pPr lvl="1">
              <a:lnSpc>
                <a:spcPct val="80000"/>
              </a:lnSpc>
            </a:pPr>
            <a:r>
              <a:rPr lang="en-US" sz="2000" dirty="0"/>
              <a:t>I.e. values assigned by U preserve preferences of both prizes and lotteries!</a:t>
            </a:r>
          </a:p>
          <a:p>
            <a:pPr lvl="2">
              <a:lnSpc>
                <a:spcPct val="80000"/>
              </a:lnSpc>
            </a:pPr>
            <a:endParaRPr lang="en-US" sz="1600" dirty="0"/>
          </a:p>
          <a:p>
            <a:pPr lvl="2">
              <a:lnSpc>
                <a:spcPct val="80000"/>
              </a:lnSpc>
            </a:pPr>
            <a:endParaRPr lang="en-US" sz="1600" dirty="0"/>
          </a:p>
          <a:p>
            <a:pPr>
              <a:lnSpc>
                <a:spcPct val="80000"/>
              </a:lnSpc>
            </a:pPr>
            <a:r>
              <a:rPr lang="en-US" sz="2400" dirty="0"/>
              <a:t>Maximum expected utility (MEU) principle:</a:t>
            </a:r>
          </a:p>
          <a:p>
            <a:pPr lvl="1">
              <a:lnSpc>
                <a:spcPct val="80000"/>
              </a:lnSpc>
            </a:pPr>
            <a:r>
              <a:rPr lang="en-US" sz="2000" dirty="0"/>
              <a:t>Choose the action that maximizes expected utility</a:t>
            </a:r>
          </a:p>
          <a:p>
            <a:pPr lvl="1">
              <a:lnSpc>
                <a:spcPct val="80000"/>
              </a:lnSpc>
            </a:pPr>
            <a:r>
              <a:rPr lang="en-US" sz="2000" dirty="0"/>
              <a:t>Note: an agent can be entirely rational (consistent with MEU) without ever representing or manipulating utilities and probabilities</a:t>
            </a:r>
          </a:p>
          <a:p>
            <a:pPr lvl="1">
              <a:lnSpc>
                <a:spcPct val="80000"/>
              </a:lnSpc>
            </a:pPr>
            <a:r>
              <a:rPr lang="en-US" sz="2000" dirty="0"/>
              <a:t>E.g., a lookup table for perfect tic-tac-toe, a reflex vacuum cleaner</a:t>
            </a:r>
          </a:p>
        </p:txBody>
      </p:sp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MEU Principle</a:t>
            </a:r>
          </a:p>
        </p:txBody>
      </p:sp>
      <p:pic>
        <p:nvPicPr>
          <p:cNvPr id="24580" name="Picture 4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57400" y="2773362"/>
            <a:ext cx="5889625" cy="96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814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814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814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814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10764" y="1276350"/>
            <a:ext cx="5960434" cy="48958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Human Utilities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81459" y="1726213"/>
            <a:ext cx="3615489" cy="343626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Utility Scales</a:t>
            </a:r>
          </a:p>
        </p:txBody>
      </p:sp>
      <p:sp>
        <p:nvSpPr>
          <p:cNvPr id="1160195" name="Rectangle 3"/>
          <p:cNvSpPr>
            <a:spLocks noGrp="1" noChangeArrowheads="1"/>
          </p:cNvSpPr>
          <p:nvPr>
            <p:ph idx="1"/>
          </p:nvPr>
        </p:nvSpPr>
        <p:spPr>
          <a:xfrm>
            <a:off x="406400" y="1397001"/>
            <a:ext cx="7899400" cy="4729164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400" dirty="0">
                <a:solidFill>
                  <a:srgbClr val="CC0000"/>
                </a:solidFill>
              </a:rPr>
              <a:t>Normalized utilities</a:t>
            </a:r>
            <a:r>
              <a:rPr lang="en-US" sz="2400" dirty="0"/>
              <a:t>: u</a:t>
            </a:r>
            <a:r>
              <a:rPr lang="en-US" sz="2400" baseline="-25000" dirty="0"/>
              <a:t>+</a:t>
            </a:r>
            <a:r>
              <a:rPr lang="en-US" sz="2400" dirty="0"/>
              <a:t> = 1.0, u</a:t>
            </a:r>
            <a:r>
              <a:rPr lang="en-US" sz="2400" baseline="-25000" dirty="0"/>
              <a:t>-</a:t>
            </a:r>
            <a:r>
              <a:rPr lang="en-US" sz="2400" dirty="0"/>
              <a:t> = 0.0</a:t>
            </a:r>
          </a:p>
          <a:p>
            <a:pPr>
              <a:lnSpc>
                <a:spcPct val="80000"/>
              </a:lnSpc>
            </a:pPr>
            <a:endParaRPr lang="en-US" sz="1600" dirty="0"/>
          </a:p>
          <a:p>
            <a:pPr>
              <a:lnSpc>
                <a:spcPct val="80000"/>
              </a:lnSpc>
            </a:pPr>
            <a:r>
              <a:rPr lang="en-US" sz="2400" dirty="0" err="1">
                <a:solidFill>
                  <a:srgbClr val="CC0000"/>
                </a:solidFill>
              </a:rPr>
              <a:t>Micromorts</a:t>
            </a:r>
            <a:r>
              <a:rPr lang="en-US" sz="2400" dirty="0"/>
              <a:t>: one-millionth chance of death, useful for paying to reduce product risks, etc.</a:t>
            </a:r>
          </a:p>
          <a:p>
            <a:pPr>
              <a:lnSpc>
                <a:spcPct val="80000"/>
              </a:lnSpc>
            </a:pPr>
            <a:endParaRPr lang="en-US" sz="1600" dirty="0"/>
          </a:p>
          <a:p>
            <a:pPr>
              <a:lnSpc>
                <a:spcPct val="80000"/>
              </a:lnSpc>
            </a:pPr>
            <a:r>
              <a:rPr lang="en-US" sz="2400" dirty="0">
                <a:solidFill>
                  <a:srgbClr val="CC0000"/>
                </a:solidFill>
              </a:rPr>
              <a:t>QALYs</a:t>
            </a:r>
            <a:r>
              <a:rPr lang="en-US" sz="2400" dirty="0"/>
              <a:t>: quality-adjusted life years, useful for medical decisions involving substantial risk</a:t>
            </a:r>
          </a:p>
          <a:p>
            <a:pPr>
              <a:lnSpc>
                <a:spcPct val="80000"/>
              </a:lnSpc>
            </a:pPr>
            <a:endParaRPr lang="en-US" sz="1600" dirty="0"/>
          </a:p>
          <a:p>
            <a:pPr>
              <a:lnSpc>
                <a:spcPct val="80000"/>
              </a:lnSpc>
            </a:pPr>
            <a:r>
              <a:rPr lang="en-US" sz="2400" dirty="0"/>
              <a:t>Note: behavior is invariant under positive linear transformation</a:t>
            </a:r>
          </a:p>
          <a:p>
            <a:pPr>
              <a:lnSpc>
                <a:spcPct val="80000"/>
              </a:lnSpc>
            </a:pPr>
            <a:endParaRPr lang="en-US" sz="1800" dirty="0"/>
          </a:p>
          <a:p>
            <a:pPr>
              <a:lnSpc>
                <a:spcPct val="80000"/>
              </a:lnSpc>
            </a:pPr>
            <a:endParaRPr lang="en-US" sz="1800" dirty="0"/>
          </a:p>
          <a:p>
            <a:pPr>
              <a:lnSpc>
                <a:spcPct val="80000"/>
              </a:lnSpc>
            </a:pPr>
            <a:endParaRPr lang="en-US" sz="1800" dirty="0"/>
          </a:p>
          <a:p>
            <a:pPr>
              <a:lnSpc>
                <a:spcPct val="80000"/>
              </a:lnSpc>
            </a:pPr>
            <a:endParaRPr lang="en-US" sz="1800" dirty="0"/>
          </a:p>
          <a:p>
            <a:pPr>
              <a:lnSpc>
                <a:spcPct val="80000"/>
              </a:lnSpc>
            </a:pPr>
            <a:r>
              <a:rPr lang="en-US" sz="2400" dirty="0"/>
              <a:t>With deterministic prizes only (no lottery choices), only </a:t>
            </a:r>
            <a:r>
              <a:rPr lang="en-US" sz="2400" dirty="0">
                <a:solidFill>
                  <a:srgbClr val="CC0000"/>
                </a:solidFill>
              </a:rPr>
              <a:t>ordinal utility</a:t>
            </a:r>
            <a:r>
              <a:rPr lang="en-US" sz="2400" dirty="0"/>
              <a:t> can be determined, i.e., total order on prizes</a:t>
            </a:r>
          </a:p>
        </p:txBody>
      </p:sp>
      <p:pic>
        <p:nvPicPr>
          <p:cNvPr id="1160196" name="Picture 4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95400" y="4724400"/>
            <a:ext cx="5792788" cy="37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0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01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01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0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019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Expectimax</a:t>
            </a:r>
            <a:r>
              <a:rPr lang="en-US" dirty="0"/>
              <a:t> Search</a:t>
            </a:r>
          </a:p>
        </p:txBody>
      </p:sp>
      <p:sp>
        <p:nvSpPr>
          <p:cNvPr id="110694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447800"/>
            <a:ext cx="7467600" cy="4876800"/>
          </a:xfrm>
        </p:spPr>
        <p:txBody>
          <a:bodyPr/>
          <a:lstStyle/>
          <a:p>
            <a:pPr>
              <a:lnSpc>
                <a:spcPct val="85000"/>
              </a:lnSpc>
              <a:spcBef>
                <a:spcPct val="0"/>
              </a:spcBef>
            </a:pPr>
            <a:r>
              <a:rPr lang="en-US" sz="2200" dirty="0"/>
              <a:t>Why wouldn’t we know what the result of an action will be?</a:t>
            </a:r>
          </a:p>
          <a:p>
            <a:pPr lvl="1">
              <a:lnSpc>
                <a:spcPct val="85000"/>
              </a:lnSpc>
              <a:spcBef>
                <a:spcPct val="0"/>
              </a:spcBef>
            </a:pPr>
            <a:r>
              <a:rPr lang="en-US" sz="2000" dirty="0"/>
              <a:t>Explicit randomness: rolling dice</a:t>
            </a:r>
          </a:p>
          <a:p>
            <a:pPr lvl="1">
              <a:lnSpc>
                <a:spcPct val="85000"/>
              </a:lnSpc>
              <a:spcBef>
                <a:spcPct val="0"/>
              </a:spcBef>
            </a:pPr>
            <a:r>
              <a:rPr lang="en-US" sz="2000" dirty="0"/>
              <a:t>Unpredictable opponents: the ghosts respond randomly</a:t>
            </a:r>
          </a:p>
          <a:p>
            <a:pPr lvl="1">
              <a:lnSpc>
                <a:spcPct val="85000"/>
              </a:lnSpc>
              <a:spcBef>
                <a:spcPct val="0"/>
              </a:spcBef>
            </a:pPr>
            <a:r>
              <a:rPr lang="en-US" sz="2000" dirty="0"/>
              <a:t>Actions can fail: when moving a robot, wheels might slip</a:t>
            </a:r>
          </a:p>
          <a:p>
            <a:pPr lvl="1">
              <a:lnSpc>
                <a:spcPct val="85000"/>
              </a:lnSpc>
              <a:spcBef>
                <a:spcPct val="0"/>
              </a:spcBef>
            </a:pPr>
            <a:endParaRPr lang="en-US" sz="2000" dirty="0"/>
          </a:p>
          <a:p>
            <a:pPr>
              <a:lnSpc>
                <a:spcPct val="85000"/>
              </a:lnSpc>
              <a:spcBef>
                <a:spcPct val="0"/>
              </a:spcBef>
            </a:pPr>
            <a:r>
              <a:rPr lang="en-US" sz="2200" dirty="0"/>
              <a:t>Values should now reflect average-case (</a:t>
            </a:r>
            <a:r>
              <a:rPr lang="en-US" sz="2200" dirty="0" err="1"/>
              <a:t>expectimax</a:t>
            </a:r>
            <a:r>
              <a:rPr lang="en-US" sz="2200" dirty="0"/>
              <a:t>) outcomes, not worst-case (</a:t>
            </a:r>
            <a:r>
              <a:rPr lang="en-US" sz="2200" dirty="0" err="1"/>
              <a:t>minimax</a:t>
            </a:r>
            <a:r>
              <a:rPr lang="en-US" sz="2200" dirty="0"/>
              <a:t>) outcomes</a:t>
            </a:r>
          </a:p>
          <a:p>
            <a:pPr>
              <a:lnSpc>
                <a:spcPct val="85000"/>
              </a:lnSpc>
              <a:spcBef>
                <a:spcPct val="0"/>
              </a:spcBef>
            </a:pPr>
            <a:endParaRPr lang="en-US" sz="2200" dirty="0"/>
          </a:p>
          <a:p>
            <a:pPr>
              <a:lnSpc>
                <a:spcPct val="85000"/>
              </a:lnSpc>
              <a:spcBef>
                <a:spcPct val="0"/>
              </a:spcBef>
            </a:pPr>
            <a:r>
              <a:rPr lang="en-US" sz="2200" dirty="0" err="1">
                <a:solidFill>
                  <a:srgbClr val="C00000"/>
                </a:solidFill>
              </a:rPr>
              <a:t>Expectimax</a:t>
            </a:r>
            <a:r>
              <a:rPr lang="en-US" sz="2200" dirty="0">
                <a:solidFill>
                  <a:srgbClr val="C00000"/>
                </a:solidFill>
              </a:rPr>
              <a:t> search:</a:t>
            </a:r>
            <a:r>
              <a:rPr lang="en-US" sz="2200" dirty="0"/>
              <a:t> compute the average score under optimal play</a:t>
            </a:r>
          </a:p>
          <a:p>
            <a:pPr lvl="1">
              <a:lnSpc>
                <a:spcPct val="85000"/>
              </a:lnSpc>
              <a:spcBef>
                <a:spcPct val="0"/>
              </a:spcBef>
            </a:pPr>
            <a:r>
              <a:rPr lang="en-US" sz="2000" dirty="0"/>
              <a:t>Max nodes as in </a:t>
            </a:r>
            <a:r>
              <a:rPr lang="en-US" sz="2000" dirty="0" err="1"/>
              <a:t>minimax</a:t>
            </a:r>
            <a:r>
              <a:rPr lang="en-US" sz="2000" dirty="0"/>
              <a:t> search</a:t>
            </a:r>
          </a:p>
          <a:p>
            <a:pPr lvl="1">
              <a:lnSpc>
                <a:spcPct val="85000"/>
              </a:lnSpc>
              <a:spcBef>
                <a:spcPct val="0"/>
              </a:spcBef>
            </a:pPr>
            <a:r>
              <a:rPr lang="en-US" sz="2000" dirty="0"/>
              <a:t>Chance nodes are like min nodes but the outcome is uncertain</a:t>
            </a:r>
          </a:p>
          <a:p>
            <a:pPr lvl="1">
              <a:lnSpc>
                <a:spcPct val="85000"/>
              </a:lnSpc>
              <a:spcBef>
                <a:spcPct val="0"/>
              </a:spcBef>
            </a:pPr>
            <a:r>
              <a:rPr lang="en-US" sz="2000" dirty="0"/>
              <a:t>Calculate their </a:t>
            </a:r>
            <a:r>
              <a:rPr lang="en-US" sz="2000" dirty="0">
                <a:solidFill>
                  <a:srgbClr val="CC0000"/>
                </a:solidFill>
              </a:rPr>
              <a:t>expected utilities</a:t>
            </a:r>
            <a:endParaRPr lang="en-US" sz="2000" dirty="0"/>
          </a:p>
          <a:p>
            <a:pPr lvl="1">
              <a:lnSpc>
                <a:spcPct val="85000"/>
              </a:lnSpc>
              <a:spcBef>
                <a:spcPct val="0"/>
              </a:spcBef>
            </a:pPr>
            <a:r>
              <a:rPr lang="en-US" sz="2000" dirty="0"/>
              <a:t>I.e. take weighted average (expectation) of children</a:t>
            </a:r>
          </a:p>
          <a:p>
            <a:pPr>
              <a:lnSpc>
                <a:spcPct val="85000"/>
              </a:lnSpc>
              <a:spcBef>
                <a:spcPct val="0"/>
              </a:spcBef>
            </a:pPr>
            <a:endParaRPr lang="en-US" sz="2200" dirty="0"/>
          </a:p>
          <a:p>
            <a:pPr>
              <a:lnSpc>
                <a:spcPct val="85000"/>
              </a:lnSpc>
              <a:spcBef>
                <a:spcPct val="0"/>
              </a:spcBef>
            </a:pPr>
            <a:r>
              <a:rPr lang="en-US" sz="2200" dirty="0"/>
              <a:t>Later, we’ll learn how to formalize the underlying uncertain-result problems as </a:t>
            </a:r>
            <a:r>
              <a:rPr lang="en-US" sz="2200" dirty="0">
                <a:solidFill>
                  <a:srgbClr val="C00000"/>
                </a:solidFill>
              </a:rPr>
              <a:t>Markov Decision Processes</a:t>
            </a:r>
          </a:p>
        </p:txBody>
      </p:sp>
      <p:sp>
        <p:nvSpPr>
          <p:cNvPr id="5126" name="AutoShape 4"/>
          <p:cNvSpPr>
            <a:spLocks noChangeArrowheads="1"/>
          </p:cNvSpPr>
          <p:nvPr/>
        </p:nvSpPr>
        <p:spPr bwMode="auto">
          <a:xfrm>
            <a:off x="9525000" y="1828800"/>
            <a:ext cx="381000" cy="304800"/>
          </a:xfrm>
          <a:prstGeom prst="triangle">
            <a:avLst>
              <a:gd name="adj" fmla="val 50000"/>
            </a:avLst>
          </a:prstGeom>
          <a:solidFill>
            <a:srgbClr val="99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5127" name="Rectangle 5"/>
          <p:cNvSpPr>
            <a:spLocks noChangeArrowheads="1"/>
          </p:cNvSpPr>
          <p:nvPr/>
        </p:nvSpPr>
        <p:spPr bwMode="auto">
          <a:xfrm>
            <a:off x="8382000" y="4114800"/>
            <a:ext cx="381000" cy="304800"/>
          </a:xfrm>
          <a:prstGeom prst="rect">
            <a:avLst/>
          </a:prstGeom>
          <a:solidFill>
            <a:srgbClr val="CCCC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>
                <a:latin typeface="Calibri" pitchFamily="34" charset="0"/>
              </a:rPr>
              <a:t>10</a:t>
            </a:r>
          </a:p>
        </p:txBody>
      </p:sp>
      <p:sp>
        <p:nvSpPr>
          <p:cNvPr id="5128" name="Rectangle 6"/>
          <p:cNvSpPr>
            <a:spLocks noChangeArrowheads="1"/>
          </p:cNvSpPr>
          <p:nvPr/>
        </p:nvSpPr>
        <p:spPr bwMode="auto">
          <a:xfrm>
            <a:off x="9067800" y="4114800"/>
            <a:ext cx="381000" cy="304800"/>
          </a:xfrm>
          <a:prstGeom prst="rect">
            <a:avLst/>
          </a:prstGeom>
          <a:solidFill>
            <a:srgbClr val="CCCC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>
                <a:latin typeface="Calibri" pitchFamily="34" charset="0"/>
              </a:rPr>
              <a:t>4</a:t>
            </a:r>
          </a:p>
        </p:txBody>
      </p:sp>
      <p:sp>
        <p:nvSpPr>
          <p:cNvPr id="5129" name="Rectangle 7"/>
          <p:cNvSpPr>
            <a:spLocks noChangeArrowheads="1"/>
          </p:cNvSpPr>
          <p:nvPr/>
        </p:nvSpPr>
        <p:spPr bwMode="auto">
          <a:xfrm>
            <a:off x="9906000" y="4114800"/>
            <a:ext cx="381000" cy="304800"/>
          </a:xfrm>
          <a:prstGeom prst="rect">
            <a:avLst/>
          </a:prstGeom>
          <a:solidFill>
            <a:srgbClr val="CCCC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>
                <a:latin typeface="Calibri" pitchFamily="34" charset="0"/>
              </a:rPr>
              <a:t>5</a:t>
            </a:r>
          </a:p>
        </p:txBody>
      </p:sp>
      <p:sp>
        <p:nvSpPr>
          <p:cNvPr id="5130" name="Rectangle 8"/>
          <p:cNvSpPr>
            <a:spLocks noChangeArrowheads="1"/>
          </p:cNvSpPr>
          <p:nvPr/>
        </p:nvSpPr>
        <p:spPr bwMode="auto">
          <a:xfrm>
            <a:off x="10668000" y="4114800"/>
            <a:ext cx="381000" cy="304800"/>
          </a:xfrm>
          <a:prstGeom prst="rect">
            <a:avLst/>
          </a:prstGeom>
          <a:solidFill>
            <a:srgbClr val="CCCC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>
                <a:latin typeface="Calibri" pitchFamily="34" charset="0"/>
              </a:rPr>
              <a:t>7</a:t>
            </a:r>
          </a:p>
        </p:txBody>
      </p:sp>
      <p:cxnSp>
        <p:nvCxnSpPr>
          <p:cNvPr id="5131" name="AutoShape 9"/>
          <p:cNvCxnSpPr>
            <a:cxnSpLocks noChangeShapeType="1"/>
            <a:stCxn id="5126" idx="3"/>
            <a:endCxn id="5137" idx="0"/>
          </p:cNvCxnSpPr>
          <p:nvPr/>
        </p:nvCxnSpPr>
        <p:spPr bwMode="auto">
          <a:xfrm flipH="1">
            <a:off x="8953500" y="2133600"/>
            <a:ext cx="762000" cy="6096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5132" name="AutoShape 10"/>
          <p:cNvCxnSpPr>
            <a:cxnSpLocks noChangeShapeType="1"/>
            <a:stCxn id="5126" idx="3"/>
            <a:endCxn id="5138" idx="0"/>
          </p:cNvCxnSpPr>
          <p:nvPr/>
        </p:nvCxnSpPr>
        <p:spPr bwMode="auto">
          <a:xfrm>
            <a:off x="9715500" y="2133600"/>
            <a:ext cx="762000" cy="6096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5133" name="AutoShape 11"/>
          <p:cNvCxnSpPr>
            <a:cxnSpLocks noChangeShapeType="1"/>
            <a:endCxn id="5127" idx="0"/>
          </p:cNvCxnSpPr>
          <p:nvPr/>
        </p:nvCxnSpPr>
        <p:spPr bwMode="auto">
          <a:xfrm flipH="1">
            <a:off x="8572500" y="3124200"/>
            <a:ext cx="381000" cy="9906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5134" name="AutoShape 12"/>
          <p:cNvCxnSpPr>
            <a:cxnSpLocks noChangeShapeType="1"/>
            <a:endCxn id="5128" idx="0"/>
          </p:cNvCxnSpPr>
          <p:nvPr/>
        </p:nvCxnSpPr>
        <p:spPr bwMode="auto">
          <a:xfrm>
            <a:off x="8953500" y="3124200"/>
            <a:ext cx="304800" cy="9906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5135" name="AutoShape 13"/>
          <p:cNvCxnSpPr>
            <a:cxnSpLocks noChangeShapeType="1"/>
            <a:endCxn id="5129" idx="0"/>
          </p:cNvCxnSpPr>
          <p:nvPr/>
        </p:nvCxnSpPr>
        <p:spPr bwMode="auto">
          <a:xfrm flipH="1">
            <a:off x="10096500" y="3124200"/>
            <a:ext cx="381000" cy="9906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5136" name="AutoShape 14"/>
          <p:cNvCxnSpPr>
            <a:cxnSpLocks noChangeShapeType="1"/>
            <a:endCxn id="5130" idx="0"/>
          </p:cNvCxnSpPr>
          <p:nvPr/>
        </p:nvCxnSpPr>
        <p:spPr bwMode="auto">
          <a:xfrm>
            <a:off x="10477500" y="3124200"/>
            <a:ext cx="381000" cy="9906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sp>
        <p:nvSpPr>
          <p:cNvPr id="5137" name="Oval 15"/>
          <p:cNvSpPr>
            <a:spLocks noChangeArrowheads="1"/>
          </p:cNvSpPr>
          <p:nvPr/>
        </p:nvSpPr>
        <p:spPr bwMode="auto">
          <a:xfrm>
            <a:off x="8763000" y="2743200"/>
            <a:ext cx="381000" cy="381000"/>
          </a:xfrm>
          <a:prstGeom prst="ellipse">
            <a:avLst/>
          </a:prstGeom>
          <a:solidFill>
            <a:srgbClr val="B5EDC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5138" name="Oval 16"/>
          <p:cNvSpPr>
            <a:spLocks noChangeArrowheads="1"/>
          </p:cNvSpPr>
          <p:nvPr/>
        </p:nvSpPr>
        <p:spPr bwMode="auto">
          <a:xfrm>
            <a:off x="10287000" y="2743200"/>
            <a:ext cx="381000" cy="381000"/>
          </a:xfrm>
          <a:prstGeom prst="ellipse">
            <a:avLst/>
          </a:prstGeom>
          <a:solidFill>
            <a:srgbClr val="B5EDC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5139" name="Text Box 17"/>
          <p:cNvSpPr txBox="1">
            <a:spLocks noChangeArrowheads="1"/>
          </p:cNvSpPr>
          <p:nvPr/>
        </p:nvSpPr>
        <p:spPr bwMode="auto">
          <a:xfrm>
            <a:off x="9928225" y="1766888"/>
            <a:ext cx="663575" cy="3667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>
                <a:latin typeface="Calibri" pitchFamily="34" charset="0"/>
              </a:rPr>
              <a:t>max</a:t>
            </a:r>
          </a:p>
        </p:txBody>
      </p:sp>
      <p:sp>
        <p:nvSpPr>
          <p:cNvPr id="5140" name="Text Box 18"/>
          <p:cNvSpPr txBox="1">
            <a:spLocks noChangeArrowheads="1"/>
          </p:cNvSpPr>
          <p:nvPr/>
        </p:nvSpPr>
        <p:spPr bwMode="auto">
          <a:xfrm>
            <a:off x="10668000" y="2743200"/>
            <a:ext cx="1066800" cy="3698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dirty="0">
                <a:latin typeface="Calibri" pitchFamily="34" charset="0"/>
              </a:rPr>
              <a:t>chance</a:t>
            </a:r>
          </a:p>
        </p:txBody>
      </p:sp>
      <p:sp>
        <p:nvSpPr>
          <p:cNvPr id="5141" name="Rectangle 8"/>
          <p:cNvSpPr>
            <a:spLocks noChangeArrowheads="1"/>
          </p:cNvSpPr>
          <p:nvPr/>
        </p:nvSpPr>
        <p:spPr bwMode="auto">
          <a:xfrm>
            <a:off x="8382000" y="4114800"/>
            <a:ext cx="381000" cy="304800"/>
          </a:xfrm>
          <a:prstGeom prst="rect">
            <a:avLst/>
          </a:prstGeom>
          <a:solidFill>
            <a:srgbClr val="CC99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dirty="0">
                <a:latin typeface="Calibri" pitchFamily="34" charset="0"/>
              </a:rPr>
              <a:t>10</a:t>
            </a:r>
          </a:p>
        </p:txBody>
      </p:sp>
      <p:sp>
        <p:nvSpPr>
          <p:cNvPr id="5142" name="Rectangle 9"/>
          <p:cNvSpPr>
            <a:spLocks noChangeArrowheads="1"/>
          </p:cNvSpPr>
          <p:nvPr/>
        </p:nvSpPr>
        <p:spPr bwMode="auto">
          <a:xfrm>
            <a:off x="9067800" y="4114800"/>
            <a:ext cx="381000" cy="304800"/>
          </a:xfrm>
          <a:prstGeom prst="rect">
            <a:avLst/>
          </a:prstGeom>
          <a:solidFill>
            <a:srgbClr val="CC99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>
                <a:latin typeface="Calibri" pitchFamily="34" charset="0"/>
              </a:rPr>
              <a:t>10</a:t>
            </a:r>
          </a:p>
        </p:txBody>
      </p:sp>
      <p:sp>
        <p:nvSpPr>
          <p:cNvPr id="5143" name="Rectangle 10"/>
          <p:cNvSpPr>
            <a:spLocks noChangeArrowheads="1"/>
          </p:cNvSpPr>
          <p:nvPr/>
        </p:nvSpPr>
        <p:spPr bwMode="auto">
          <a:xfrm>
            <a:off x="9906000" y="4114800"/>
            <a:ext cx="381000" cy="304800"/>
          </a:xfrm>
          <a:prstGeom prst="rect">
            <a:avLst/>
          </a:prstGeom>
          <a:solidFill>
            <a:srgbClr val="CC99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dirty="0">
                <a:latin typeface="Calibri" pitchFamily="34" charset="0"/>
              </a:rPr>
              <a:t>9</a:t>
            </a:r>
          </a:p>
        </p:txBody>
      </p:sp>
      <p:sp>
        <p:nvSpPr>
          <p:cNvPr id="5144" name="Rectangle 11"/>
          <p:cNvSpPr>
            <a:spLocks noChangeArrowheads="1"/>
          </p:cNvSpPr>
          <p:nvPr/>
        </p:nvSpPr>
        <p:spPr bwMode="auto">
          <a:xfrm>
            <a:off x="10668000" y="4114800"/>
            <a:ext cx="381000" cy="304800"/>
          </a:xfrm>
          <a:prstGeom prst="rect">
            <a:avLst/>
          </a:prstGeom>
          <a:solidFill>
            <a:srgbClr val="CC99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>
                <a:latin typeface="Calibri" pitchFamily="34" charset="0"/>
              </a:rPr>
              <a:t>100</a:t>
            </a:r>
          </a:p>
        </p:txBody>
      </p:sp>
      <p:sp>
        <p:nvSpPr>
          <p:cNvPr id="26" name="Text Box 20"/>
          <p:cNvSpPr txBox="1">
            <a:spLocks noChangeArrowheads="1"/>
          </p:cNvSpPr>
          <p:nvPr/>
        </p:nvSpPr>
        <p:spPr bwMode="auto">
          <a:xfrm>
            <a:off x="8153400" y="6477000"/>
            <a:ext cx="40386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dirty="0">
                <a:solidFill>
                  <a:srgbClr val="CC0000"/>
                </a:solidFill>
                <a:latin typeface="Calibri" pitchFamily="34" charset="0"/>
              </a:rPr>
              <a:t>[Demo: min </a:t>
            </a:r>
            <a:r>
              <a:rPr lang="en-US" dirty="0" err="1">
                <a:solidFill>
                  <a:srgbClr val="CC0000"/>
                </a:solidFill>
                <a:latin typeface="Calibri" pitchFamily="34" charset="0"/>
              </a:rPr>
              <a:t>vs</a:t>
            </a:r>
            <a:r>
              <a:rPr lang="en-US" dirty="0">
                <a:solidFill>
                  <a:srgbClr val="CC0000"/>
                </a:solidFill>
                <a:latin typeface="Calibri" pitchFamily="34" charset="0"/>
              </a:rPr>
              <a:t> </a:t>
            </a:r>
            <a:r>
              <a:rPr lang="en-US" dirty="0" err="1">
                <a:solidFill>
                  <a:srgbClr val="CC0000"/>
                </a:solidFill>
                <a:latin typeface="Calibri" pitchFamily="34" charset="0"/>
              </a:rPr>
              <a:t>exp</a:t>
            </a:r>
            <a:r>
              <a:rPr lang="en-US">
                <a:solidFill>
                  <a:srgbClr val="CC0000"/>
                </a:solidFill>
                <a:latin typeface="Calibri" pitchFamily="34" charset="0"/>
              </a:rPr>
              <a:t> (L7D1,2)]</a:t>
            </a:r>
            <a:endParaRPr lang="en-US" dirty="0">
              <a:solidFill>
                <a:srgbClr val="CC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9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94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94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94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94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94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9171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1295400"/>
            <a:ext cx="11379200" cy="4729164"/>
          </a:xfrm>
        </p:spPr>
        <p:txBody>
          <a:bodyPr/>
          <a:lstStyle/>
          <a:p>
            <a:r>
              <a:rPr lang="en-US" sz="2400" dirty="0"/>
              <a:t>Utilities map states to real numbers. Which numbers?</a:t>
            </a:r>
          </a:p>
          <a:p>
            <a:r>
              <a:rPr lang="en-US" sz="2400" dirty="0"/>
              <a:t>Standard approach to assessment (elicitation) of human utilities:</a:t>
            </a:r>
          </a:p>
          <a:p>
            <a:pPr lvl="1"/>
            <a:r>
              <a:rPr lang="en-US" sz="2200" dirty="0"/>
              <a:t>Compare a prize A to a </a:t>
            </a:r>
            <a:r>
              <a:rPr lang="en-US" sz="2200" dirty="0">
                <a:solidFill>
                  <a:srgbClr val="CC0000"/>
                </a:solidFill>
              </a:rPr>
              <a:t>standard lottery</a:t>
            </a:r>
            <a:r>
              <a:rPr lang="en-US" sz="2200" dirty="0"/>
              <a:t> </a:t>
            </a:r>
            <a:r>
              <a:rPr lang="en-US" sz="2200" dirty="0" err="1"/>
              <a:t>L</a:t>
            </a:r>
            <a:r>
              <a:rPr lang="en-US" sz="2200" baseline="-25000" dirty="0" err="1"/>
              <a:t>p</a:t>
            </a:r>
            <a:r>
              <a:rPr lang="en-US" sz="2200" dirty="0"/>
              <a:t> between</a:t>
            </a:r>
          </a:p>
          <a:p>
            <a:pPr lvl="2"/>
            <a:r>
              <a:rPr lang="en-US" sz="2000" dirty="0"/>
              <a:t>“best possible prize” u</a:t>
            </a:r>
            <a:r>
              <a:rPr lang="en-US" sz="2000" baseline="-25000" dirty="0"/>
              <a:t>+</a:t>
            </a:r>
            <a:r>
              <a:rPr lang="en-US" sz="2000" dirty="0"/>
              <a:t> with probability p</a:t>
            </a:r>
          </a:p>
          <a:p>
            <a:pPr lvl="2"/>
            <a:r>
              <a:rPr lang="en-US" sz="2000" dirty="0"/>
              <a:t>“worst possible catastrophe” u</a:t>
            </a:r>
            <a:r>
              <a:rPr lang="en-US" sz="2000" baseline="-25000" dirty="0"/>
              <a:t>-</a:t>
            </a:r>
            <a:r>
              <a:rPr lang="en-US" sz="2000" dirty="0"/>
              <a:t> with probability 1-p</a:t>
            </a:r>
          </a:p>
          <a:p>
            <a:pPr lvl="1"/>
            <a:r>
              <a:rPr lang="en-US" sz="2200" dirty="0"/>
              <a:t>Adjust lottery probability p until indifference: A ~ </a:t>
            </a:r>
            <a:r>
              <a:rPr lang="en-US" sz="2200" dirty="0" err="1"/>
              <a:t>L</a:t>
            </a:r>
            <a:r>
              <a:rPr lang="en-US" sz="2200" baseline="-25000" dirty="0" err="1"/>
              <a:t>p</a:t>
            </a:r>
            <a:endParaRPr lang="en-US" sz="2200" baseline="-25000" dirty="0"/>
          </a:p>
          <a:p>
            <a:pPr lvl="1"/>
            <a:r>
              <a:rPr lang="en-US" sz="2200" dirty="0"/>
              <a:t>Resulting p is a utility in [0,1]</a:t>
            </a: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10313" y="2712720"/>
            <a:ext cx="848743" cy="80666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099516" y="1395953"/>
            <a:ext cx="2805152" cy="230412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Human Utilities</a:t>
            </a:r>
          </a:p>
        </p:txBody>
      </p:sp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4" cstate="print"/>
          <a:srcRect l="24887" t="41739" r="68892" b="37391"/>
          <a:stretch>
            <a:fillRect/>
          </a:stretch>
        </p:blipFill>
        <p:spPr bwMode="auto">
          <a:xfrm>
            <a:off x="3810000" y="4876800"/>
            <a:ext cx="914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Box 15"/>
          <p:cNvSpPr txBox="1"/>
          <p:nvPr/>
        </p:nvSpPr>
        <p:spPr>
          <a:xfrm>
            <a:off x="5817576" y="4876800"/>
            <a:ext cx="502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 pitchFamily="34" charset="0"/>
                <a:cs typeface="Times New Roman" pitchFamily="18" charset="0"/>
              </a:rPr>
              <a:t>0.999999                              0.000001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638800" y="5638800"/>
            <a:ext cx="2819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>
                <a:solidFill>
                  <a:srgbClr val="C00000"/>
                </a:solidFill>
                <a:latin typeface="Calibri" pitchFamily="34" charset="0"/>
                <a:cs typeface="Times New Roman" pitchFamily="18" charset="0"/>
              </a:rPr>
              <a:t>No change</a:t>
            </a:r>
          </a:p>
        </p:txBody>
      </p:sp>
      <p:grpSp>
        <p:nvGrpSpPr>
          <p:cNvPr id="28" name="Group 27"/>
          <p:cNvGrpSpPr/>
          <p:nvPr/>
        </p:nvGrpSpPr>
        <p:grpSpPr>
          <a:xfrm>
            <a:off x="5410200" y="4191000"/>
            <a:ext cx="5486400" cy="2133600"/>
            <a:chOff x="5410200" y="4191000"/>
            <a:chExt cx="5486400" cy="2133600"/>
          </a:xfrm>
        </p:grpSpPr>
        <p:sp>
          <p:nvSpPr>
            <p:cNvPr id="12" name="Oval 11"/>
            <p:cNvSpPr/>
            <p:nvPr/>
          </p:nvSpPr>
          <p:spPr>
            <a:xfrm>
              <a:off x="7772400" y="4419600"/>
              <a:ext cx="457200" cy="457200"/>
            </a:xfrm>
            <a:prstGeom prst="ellipse">
              <a:avLst/>
            </a:prstGeom>
            <a:solidFill>
              <a:srgbClr val="B5EDC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cxnSp>
          <p:nvCxnSpPr>
            <p:cNvPr id="13" name="Straight Arrow Connector 12"/>
            <p:cNvCxnSpPr>
              <a:stCxn id="12" idx="4"/>
            </p:cNvCxnSpPr>
            <p:nvPr/>
          </p:nvCxnSpPr>
          <p:spPr>
            <a:xfrm flipH="1">
              <a:off x="6553200" y="4876800"/>
              <a:ext cx="1447800" cy="762000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>
              <a:stCxn id="12" idx="4"/>
            </p:cNvCxnSpPr>
            <p:nvPr/>
          </p:nvCxnSpPr>
          <p:spPr>
            <a:xfrm>
              <a:off x="8001000" y="4876800"/>
              <a:ext cx="1752600" cy="762000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Rounded Rectangle 16"/>
            <p:cNvSpPr/>
            <p:nvPr/>
          </p:nvSpPr>
          <p:spPr>
            <a:xfrm>
              <a:off x="5410200" y="4191000"/>
              <a:ext cx="5486400" cy="2133600"/>
            </a:xfrm>
            <a:prstGeom prst="round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1676400" y="4800600"/>
            <a:ext cx="2438400" cy="838200"/>
            <a:chOff x="6858000" y="3505200"/>
            <a:chExt cx="2438400" cy="838200"/>
          </a:xfrm>
        </p:grpSpPr>
        <p:sp>
          <p:nvSpPr>
            <p:cNvPr id="18" name="Rounded Rectangle 17"/>
            <p:cNvSpPr/>
            <p:nvPr/>
          </p:nvSpPr>
          <p:spPr>
            <a:xfrm>
              <a:off x="6858000" y="3505200"/>
              <a:ext cx="1600200" cy="838200"/>
            </a:xfrm>
            <a:prstGeom prst="round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7010400" y="3657600"/>
              <a:ext cx="22860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i="1" dirty="0">
                  <a:solidFill>
                    <a:srgbClr val="C00000"/>
                  </a:solidFill>
                  <a:latin typeface="Calibri" pitchFamily="34" charset="0"/>
                  <a:cs typeface="Times New Roman" pitchFamily="18" charset="0"/>
                </a:rPr>
                <a:t>Pay $30</a:t>
              </a:r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8610600" y="5638800"/>
            <a:ext cx="2438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>
                <a:solidFill>
                  <a:srgbClr val="C00000"/>
                </a:solidFill>
                <a:latin typeface="Calibri" pitchFamily="34" charset="0"/>
                <a:cs typeface="Times New Roman" pitchFamily="18" charset="0"/>
              </a:rPr>
              <a:t>Instant death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9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9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9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9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91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91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5" grpId="0"/>
      <p:bldP spid="27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83973" y="1711325"/>
            <a:ext cx="4935903" cy="283368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4" cstate="print"/>
          <a:srcRect l="9668" t="3678" r="2053"/>
          <a:stretch>
            <a:fillRect/>
          </a:stretch>
        </p:blipFill>
        <p:spPr bwMode="auto">
          <a:xfrm>
            <a:off x="1752600" y="4267200"/>
            <a:ext cx="3276600" cy="2244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Money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295400"/>
            <a:ext cx="8001000" cy="4953000"/>
          </a:xfrm>
        </p:spPr>
        <p:txBody>
          <a:bodyPr/>
          <a:lstStyle/>
          <a:p>
            <a:pPr>
              <a:defRPr/>
            </a:pPr>
            <a:r>
              <a:rPr lang="en-US" sz="2000" dirty="0"/>
              <a:t>Money </a:t>
            </a:r>
            <a:r>
              <a:rPr lang="en-US" sz="2000" u="sng" dirty="0"/>
              <a:t>does </a:t>
            </a:r>
            <a:r>
              <a:rPr lang="en-US" sz="2000" u="sng" dirty="0">
                <a:solidFill>
                  <a:schemeClr val="accent6"/>
                </a:solidFill>
              </a:rPr>
              <a:t>not</a:t>
            </a:r>
            <a:r>
              <a:rPr lang="en-US" sz="2000" dirty="0">
                <a:solidFill>
                  <a:srgbClr val="CC0000"/>
                </a:solidFill>
              </a:rPr>
              <a:t> </a:t>
            </a:r>
            <a:r>
              <a:rPr lang="en-US" sz="2000" dirty="0"/>
              <a:t>behave as a utility function, but we can talk about the utility of having money (or being in debt)</a:t>
            </a:r>
          </a:p>
          <a:p>
            <a:pPr>
              <a:defRPr/>
            </a:pPr>
            <a:r>
              <a:rPr lang="en-US" sz="2000" dirty="0"/>
              <a:t>Given a lottery L = [p, $X; (1-p), $Y]</a:t>
            </a:r>
            <a:endParaRPr lang="en-US" sz="2000" dirty="0">
              <a:solidFill>
                <a:schemeClr val="tx1"/>
              </a:solidFill>
            </a:endParaRPr>
          </a:p>
          <a:p>
            <a:pPr lvl="1">
              <a:defRPr/>
            </a:pPr>
            <a:r>
              <a:rPr lang="en-US" sz="2000" dirty="0"/>
              <a:t>The </a:t>
            </a:r>
            <a:r>
              <a:rPr lang="en-US" sz="2000" dirty="0">
                <a:solidFill>
                  <a:srgbClr val="CC0000"/>
                </a:solidFill>
              </a:rPr>
              <a:t>expected monetary value </a:t>
            </a:r>
            <a:r>
              <a:rPr lang="en-US" sz="2000" dirty="0"/>
              <a:t>EMV(L) is p*X + (1-p)*Y</a:t>
            </a:r>
          </a:p>
          <a:p>
            <a:pPr lvl="1">
              <a:defRPr/>
            </a:pPr>
            <a:r>
              <a:rPr lang="en-US" sz="2000" dirty="0"/>
              <a:t>U(L) = p*U($X) + (1-p)*U($Y)</a:t>
            </a:r>
          </a:p>
          <a:p>
            <a:pPr lvl="1">
              <a:defRPr/>
            </a:pPr>
            <a:r>
              <a:rPr lang="en-US" sz="2000" dirty="0"/>
              <a:t>Typically, U(L) &lt; U( EMV(L) )</a:t>
            </a:r>
          </a:p>
          <a:p>
            <a:pPr lvl="1">
              <a:defRPr/>
            </a:pPr>
            <a:r>
              <a:rPr lang="en-US" sz="2000" dirty="0"/>
              <a:t>In this sense, people are </a:t>
            </a:r>
            <a:r>
              <a:rPr lang="en-US" sz="2000" dirty="0">
                <a:solidFill>
                  <a:srgbClr val="CC0000"/>
                </a:solidFill>
              </a:rPr>
              <a:t>risk-averse</a:t>
            </a:r>
          </a:p>
          <a:p>
            <a:pPr lvl="1">
              <a:defRPr/>
            </a:pPr>
            <a:r>
              <a:rPr lang="en-US" sz="2000" dirty="0"/>
              <a:t>When deep in debt, people are </a:t>
            </a:r>
            <a:r>
              <a:rPr lang="en-US" sz="2000" dirty="0">
                <a:solidFill>
                  <a:srgbClr val="CC0000"/>
                </a:solidFill>
              </a:rPr>
              <a:t>risk-prone</a:t>
            </a:r>
          </a:p>
          <a:p>
            <a:pPr lvl="1">
              <a:defRPr/>
            </a:pP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60307" y="1589883"/>
            <a:ext cx="5835256" cy="34925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Example: Insurance</a:t>
            </a:r>
          </a:p>
        </p:txBody>
      </p:sp>
      <p:sp>
        <p:nvSpPr>
          <p:cNvPr id="1161219" name="Rectangle 3"/>
          <p:cNvSpPr>
            <a:spLocks noGrp="1" noChangeArrowheads="1"/>
          </p:cNvSpPr>
          <p:nvPr>
            <p:ph idx="1"/>
          </p:nvPr>
        </p:nvSpPr>
        <p:spPr>
          <a:xfrm>
            <a:off x="406400" y="1397000"/>
            <a:ext cx="5842000" cy="4927599"/>
          </a:xfrm>
        </p:spPr>
        <p:txBody>
          <a:bodyPr/>
          <a:lstStyle/>
          <a:p>
            <a:r>
              <a:rPr lang="en-US" sz="2400" dirty="0"/>
              <a:t>Consider the lottery </a:t>
            </a:r>
            <a:r>
              <a:rPr lang="en-US" sz="2400" dirty="0">
                <a:solidFill>
                  <a:srgbClr val="CC0000"/>
                </a:solidFill>
              </a:rPr>
              <a:t>[0.5, $1000;  0.5, $0]</a:t>
            </a:r>
            <a:endParaRPr lang="en-US" sz="2400" dirty="0"/>
          </a:p>
          <a:p>
            <a:pPr lvl="1"/>
            <a:r>
              <a:rPr lang="en-US" sz="2000" dirty="0"/>
              <a:t>What is its </a:t>
            </a:r>
            <a:r>
              <a:rPr lang="en-US" sz="2000" dirty="0">
                <a:solidFill>
                  <a:srgbClr val="CC0000"/>
                </a:solidFill>
              </a:rPr>
              <a:t>expected monetary value</a:t>
            </a:r>
            <a:r>
              <a:rPr lang="en-US" sz="2000" dirty="0"/>
              <a:t>?  ($500)</a:t>
            </a:r>
          </a:p>
          <a:p>
            <a:pPr lvl="1"/>
            <a:r>
              <a:rPr lang="en-US" sz="2000" dirty="0"/>
              <a:t>What is its </a:t>
            </a:r>
            <a:r>
              <a:rPr lang="en-US" sz="2000" dirty="0">
                <a:solidFill>
                  <a:srgbClr val="CC0000"/>
                </a:solidFill>
              </a:rPr>
              <a:t>certainty equivalent</a:t>
            </a:r>
            <a:r>
              <a:rPr lang="en-US" sz="2000" dirty="0"/>
              <a:t>?</a:t>
            </a:r>
          </a:p>
          <a:p>
            <a:pPr lvl="2"/>
            <a:r>
              <a:rPr lang="en-US" sz="1800" dirty="0"/>
              <a:t>Monetary value acceptable in lieu of lottery</a:t>
            </a:r>
          </a:p>
          <a:p>
            <a:pPr lvl="2"/>
            <a:r>
              <a:rPr lang="en-US" sz="1800" dirty="0"/>
              <a:t>$400 for most people</a:t>
            </a:r>
          </a:p>
          <a:p>
            <a:pPr lvl="1"/>
            <a:r>
              <a:rPr lang="en-US" sz="2000" dirty="0"/>
              <a:t>Difference of $100 is the </a:t>
            </a:r>
            <a:r>
              <a:rPr lang="en-US" sz="2000" dirty="0">
                <a:solidFill>
                  <a:srgbClr val="CC0000"/>
                </a:solidFill>
              </a:rPr>
              <a:t>insurance premium</a:t>
            </a:r>
          </a:p>
          <a:p>
            <a:pPr lvl="2"/>
            <a:r>
              <a:rPr lang="en-US" sz="1800" dirty="0"/>
              <a:t>There’s an insurance industry because people will pay to reduce their risk</a:t>
            </a:r>
          </a:p>
          <a:p>
            <a:pPr lvl="2"/>
            <a:r>
              <a:rPr lang="en-US" sz="1800" dirty="0"/>
              <a:t>If everyone were risk-neutral, no insurance needed!</a:t>
            </a:r>
          </a:p>
          <a:p>
            <a:pPr lvl="1"/>
            <a:r>
              <a:rPr lang="en-US" sz="2000" dirty="0"/>
              <a:t>It’s win-win: you’d rather have the $400 and the insurance company would rather have the lottery (their utility curve is flat and they have many lotteries)</a:t>
            </a:r>
          </a:p>
          <a:p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1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1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12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12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12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12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12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12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231063" y="1677676"/>
            <a:ext cx="2913062" cy="401382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Example: Human Rationality?</a:t>
            </a:r>
          </a:p>
        </p:txBody>
      </p:sp>
      <p:sp>
        <p:nvSpPr>
          <p:cNvPr id="116326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en-US" sz="2800" dirty="0"/>
              <a:t>Famous example of Allais (1953)</a:t>
            </a:r>
          </a:p>
          <a:p>
            <a:pPr lvl="5">
              <a:lnSpc>
                <a:spcPct val="80000"/>
              </a:lnSpc>
            </a:pPr>
            <a:endParaRPr lang="en-US" sz="1200" dirty="0">
              <a:latin typeface="Calibri" pitchFamily="34" charset="0"/>
            </a:endParaRPr>
          </a:p>
          <a:p>
            <a:pPr lvl="1">
              <a:lnSpc>
                <a:spcPct val="80000"/>
              </a:lnSpc>
            </a:pPr>
            <a:r>
              <a:rPr lang="en-US" sz="2400" dirty="0"/>
              <a:t>A: [0.8, $4k;    0.2, $0]</a:t>
            </a:r>
          </a:p>
          <a:p>
            <a:pPr lvl="1">
              <a:lnSpc>
                <a:spcPct val="80000"/>
              </a:lnSpc>
            </a:pPr>
            <a:r>
              <a:rPr lang="en-US" sz="2400" dirty="0"/>
              <a:t>B: [1.0, $3k;    0.0, $0]</a:t>
            </a:r>
          </a:p>
          <a:p>
            <a:pPr lvl="5">
              <a:lnSpc>
                <a:spcPct val="80000"/>
              </a:lnSpc>
            </a:pPr>
            <a:endParaRPr lang="en-US" sz="1200" dirty="0"/>
          </a:p>
          <a:p>
            <a:pPr lvl="1">
              <a:lnSpc>
                <a:spcPct val="80000"/>
              </a:lnSpc>
            </a:pPr>
            <a:r>
              <a:rPr lang="en-US" sz="2400" dirty="0"/>
              <a:t>C: [0.2, $4k;    0.8, $0]</a:t>
            </a:r>
          </a:p>
          <a:p>
            <a:pPr lvl="1">
              <a:lnSpc>
                <a:spcPct val="80000"/>
              </a:lnSpc>
            </a:pPr>
            <a:r>
              <a:rPr lang="en-US" sz="2400" dirty="0"/>
              <a:t>D: [0.25, $3k;    0.75, $0]</a:t>
            </a:r>
          </a:p>
          <a:p>
            <a:pPr lvl="2">
              <a:lnSpc>
                <a:spcPct val="80000"/>
              </a:lnSpc>
            </a:pPr>
            <a:endParaRPr lang="en-US" sz="2000" dirty="0"/>
          </a:p>
          <a:p>
            <a:pPr>
              <a:lnSpc>
                <a:spcPct val="80000"/>
              </a:lnSpc>
            </a:pPr>
            <a:r>
              <a:rPr lang="en-US" sz="2800" dirty="0"/>
              <a:t>Most people prefer B &gt; A, C &gt; D</a:t>
            </a:r>
          </a:p>
          <a:p>
            <a:pPr lvl="2">
              <a:lnSpc>
                <a:spcPct val="80000"/>
              </a:lnSpc>
            </a:pPr>
            <a:endParaRPr lang="en-US" sz="2000" dirty="0"/>
          </a:p>
          <a:p>
            <a:pPr>
              <a:lnSpc>
                <a:spcPct val="80000"/>
              </a:lnSpc>
            </a:pPr>
            <a:r>
              <a:rPr lang="en-US" sz="2800" dirty="0"/>
              <a:t>But if U($0) = 0, then</a:t>
            </a:r>
          </a:p>
          <a:p>
            <a:pPr lvl="1">
              <a:lnSpc>
                <a:spcPct val="80000"/>
              </a:lnSpc>
            </a:pPr>
            <a:r>
              <a:rPr lang="en-US" sz="2400" dirty="0"/>
              <a:t>B &gt; A </a:t>
            </a:r>
            <a:r>
              <a:rPr lang="en-US" sz="2400" dirty="0">
                <a:sym typeface="Symbol" pitchFamily="18" charset="2"/>
              </a:rPr>
              <a:t> U($3k) &gt; 0.8 U($4k)</a:t>
            </a:r>
          </a:p>
          <a:p>
            <a:pPr lvl="1">
              <a:lnSpc>
                <a:spcPct val="80000"/>
              </a:lnSpc>
            </a:pPr>
            <a:r>
              <a:rPr lang="en-US" sz="2400" dirty="0"/>
              <a:t>C &gt; D </a:t>
            </a:r>
            <a:r>
              <a:rPr lang="en-US" sz="2400" dirty="0">
                <a:sym typeface="Symbol" pitchFamily="18" charset="2"/>
              </a:rPr>
              <a:t> 0.8 U($4k) &gt; U($3k)</a:t>
            </a:r>
          </a:p>
          <a:p>
            <a:pPr lvl="1">
              <a:lnSpc>
                <a:spcPct val="80000"/>
              </a:lnSpc>
            </a:pPr>
            <a:endParaRPr lang="en-US" sz="2400" dirty="0">
              <a:sym typeface="Symbol" pitchFamily="18" charset="2"/>
            </a:endParaRPr>
          </a:p>
        </p:txBody>
      </p:sp>
      <p:sp>
        <p:nvSpPr>
          <p:cNvPr id="6" name="Left Arrow 5"/>
          <p:cNvSpPr/>
          <p:nvPr/>
        </p:nvSpPr>
        <p:spPr>
          <a:xfrm>
            <a:off x="4038600" y="2018325"/>
            <a:ext cx="381000" cy="304800"/>
          </a:xfrm>
          <a:prstGeom prst="leftArrow">
            <a:avLst/>
          </a:prstGeom>
          <a:solidFill>
            <a:srgbClr val="99CCFF"/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3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3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32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32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326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326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326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326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Next Time: MDPs!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What are Probabilities?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524000"/>
            <a:ext cx="8229600" cy="4876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400"/>
              <a:t>Objectivist / frequentist answer:</a:t>
            </a:r>
          </a:p>
          <a:p>
            <a:pPr lvl="1">
              <a:lnSpc>
                <a:spcPct val="90000"/>
              </a:lnSpc>
            </a:pPr>
            <a:r>
              <a:rPr lang="en-US" sz="2000"/>
              <a:t>Averages over repeated </a:t>
            </a:r>
            <a:r>
              <a:rPr lang="en-US" sz="2000" i="1"/>
              <a:t>experiments</a:t>
            </a:r>
          </a:p>
          <a:p>
            <a:pPr lvl="1">
              <a:lnSpc>
                <a:spcPct val="90000"/>
              </a:lnSpc>
            </a:pPr>
            <a:r>
              <a:rPr lang="en-US" sz="2000"/>
              <a:t>E.g. empirically estimating P(rain) from historical observation</a:t>
            </a:r>
          </a:p>
          <a:p>
            <a:pPr lvl="1">
              <a:lnSpc>
                <a:spcPct val="90000"/>
              </a:lnSpc>
            </a:pPr>
            <a:r>
              <a:rPr lang="en-US" sz="2000"/>
              <a:t>Assertion about how future experiments will go (in the limit)</a:t>
            </a:r>
          </a:p>
          <a:p>
            <a:pPr lvl="1">
              <a:lnSpc>
                <a:spcPct val="90000"/>
              </a:lnSpc>
            </a:pPr>
            <a:r>
              <a:rPr lang="en-US" sz="2000"/>
              <a:t>New evidence changes the </a:t>
            </a:r>
            <a:r>
              <a:rPr lang="en-US" sz="2000" i="1"/>
              <a:t>reference class</a:t>
            </a:r>
          </a:p>
          <a:p>
            <a:pPr lvl="1">
              <a:lnSpc>
                <a:spcPct val="90000"/>
              </a:lnSpc>
            </a:pPr>
            <a:r>
              <a:rPr lang="en-US" sz="2000"/>
              <a:t>Makes one think of </a:t>
            </a:r>
            <a:r>
              <a:rPr lang="en-US" sz="2000" i="1"/>
              <a:t>inherently random</a:t>
            </a:r>
            <a:r>
              <a:rPr lang="en-US" sz="2000"/>
              <a:t> events, like rolling dice</a:t>
            </a:r>
          </a:p>
          <a:p>
            <a:pPr>
              <a:lnSpc>
                <a:spcPct val="90000"/>
              </a:lnSpc>
            </a:pPr>
            <a:endParaRPr lang="en-US" sz="2400"/>
          </a:p>
          <a:p>
            <a:pPr>
              <a:lnSpc>
                <a:spcPct val="90000"/>
              </a:lnSpc>
            </a:pPr>
            <a:r>
              <a:rPr lang="en-US" sz="2400"/>
              <a:t>Subjectivist / Bayesian answer:</a:t>
            </a:r>
          </a:p>
          <a:p>
            <a:pPr lvl="1">
              <a:lnSpc>
                <a:spcPct val="90000"/>
              </a:lnSpc>
            </a:pPr>
            <a:r>
              <a:rPr lang="en-US" sz="2000"/>
              <a:t>Degrees of belief about unobserved variables</a:t>
            </a:r>
          </a:p>
          <a:p>
            <a:pPr lvl="1">
              <a:lnSpc>
                <a:spcPct val="90000"/>
              </a:lnSpc>
            </a:pPr>
            <a:r>
              <a:rPr lang="en-US" sz="2000"/>
              <a:t>E.g. an agent’s belief that it’s raining, given the temperature</a:t>
            </a:r>
          </a:p>
          <a:p>
            <a:pPr lvl="1">
              <a:lnSpc>
                <a:spcPct val="90000"/>
              </a:lnSpc>
            </a:pPr>
            <a:r>
              <a:rPr lang="en-US" sz="2000"/>
              <a:t>E.g. pacman’s belief that the ghost will turn left, given the state</a:t>
            </a:r>
          </a:p>
          <a:p>
            <a:pPr lvl="1">
              <a:lnSpc>
                <a:spcPct val="90000"/>
              </a:lnSpc>
            </a:pPr>
            <a:r>
              <a:rPr lang="en-US" sz="2000"/>
              <a:t>Often </a:t>
            </a:r>
            <a:r>
              <a:rPr lang="en-US" sz="2000" i="1"/>
              <a:t>learn </a:t>
            </a:r>
            <a:r>
              <a:rPr lang="en-US" sz="2000"/>
              <a:t>probabilities from past experiences (more later)</a:t>
            </a:r>
          </a:p>
          <a:p>
            <a:pPr lvl="1">
              <a:lnSpc>
                <a:spcPct val="90000"/>
              </a:lnSpc>
            </a:pPr>
            <a:r>
              <a:rPr lang="en-US" sz="2000"/>
              <a:t>New evidence </a:t>
            </a:r>
            <a:r>
              <a:rPr lang="en-US" sz="2000" i="1"/>
              <a:t>updates beliefs </a:t>
            </a:r>
            <a:r>
              <a:rPr lang="en-US" sz="2000"/>
              <a:t>(more later)</a:t>
            </a:r>
          </a:p>
          <a:p>
            <a:pPr lvl="1">
              <a:lnSpc>
                <a:spcPct val="90000"/>
              </a:lnSpc>
            </a:pPr>
            <a:endParaRPr lang="en-US" sz="2000"/>
          </a:p>
        </p:txBody>
      </p:sp>
    </p:spTree>
  </p:cSld>
  <p:clrMapOvr>
    <a:masterClrMapping/>
  </p:clrMapOvr>
  <p:transition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Uncertainty Everywhere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en-US" sz="2000"/>
              <a:t>Not just for games of chance!</a:t>
            </a:r>
          </a:p>
          <a:p>
            <a:pPr lvl="1">
              <a:lnSpc>
                <a:spcPct val="80000"/>
              </a:lnSpc>
            </a:pPr>
            <a:r>
              <a:rPr lang="en-US" sz="1800"/>
              <a:t>I’m sick: will I sneeze this minute?</a:t>
            </a:r>
          </a:p>
          <a:p>
            <a:pPr lvl="1">
              <a:lnSpc>
                <a:spcPct val="80000"/>
              </a:lnSpc>
            </a:pPr>
            <a:r>
              <a:rPr lang="en-US" sz="1800"/>
              <a:t>Email contains “FREE!”: is it spam?</a:t>
            </a:r>
          </a:p>
          <a:p>
            <a:pPr lvl="1">
              <a:lnSpc>
                <a:spcPct val="80000"/>
              </a:lnSpc>
            </a:pPr>
            <a:r>
              <a:rPr lang="en-US" sz="1800"/>
              <a:t>Tooth hurts: have cavity?</a:t>
            </a:r>
          </a:p>
          <a:p>
            <a:pPr lvl="1">
              <a:lnSpc>
                <a:spcPct val="80000"/>
              </a:lnSpc>
            </a:pPr>
            <a:r>
              <a:rPr lang="en-US" sz="1800"/>
              <a:t>60 min enough to get to the airport?</a:t>
            </a:r>
          </a:p>
          <a:p>
            <a:pPr lvl="1">
              <a:lnSpc>
                <a:spcPct val="80000"/>
              </a:lnSpc>
            </a:pPr>
            <a:r>
              <a:rPr lang="en-US" sz="1800"/>
              <a:t>Robot rotated wheel three times, how far did it advance?</a:t>
            </a:r>
          </a:p>
          <a:p>
            <a:pPr lvl="1">
              <a:lnSpc>
                <a:spcPct val="80000"/>
              </a:lnSpc>
            </a:pPr>
            <a:r>
              <a:rPr lang="en-US" sz="1800"/>
              <a:t>Safe to cross street? (Look both ways!)</a:t>
            </a:r>
          </a:p>
          <a:p>
            <a:pPr>
              <a:lnSpc>
                <a:spcPct val="80000"/>
              </a:lnSpc>
            </a:pPr>
            <a:endParaRPr lang="en-US" sz="2000"/>
          </a:p>
          <a:p>
            <a:pPr>
              <a:lnSpc>
                <a:spcPct val="80000"/>
              </a:lnSpc>
            </a:pPr>
            <a:r>
              <a:rPr lang="en-US" sz="2000"/>
              <a:t>Sources of uncertainty in random variables:</a:t>
            </a:r>
          </a:p>
          <a:p>
            <a:pPr lvl="1">
              <a:lnSpc>
                <a:spcPct val="80000"/>
              </a:lnSpc>
            </a:pPr>
            <a:r>
              <a:rPr lang="en-US" sz="1800"/>
              <a:t>Inherently random process (dice, etc)</a:t>
            </a:r>
          </a:p>
          <a:p>
            <a:pPr lvl="1">
              <a:lnSpc>
                <a:spcPct val="80000"/>
              </a:lnSpc>
            </a:pPr>
            <a:r>
              <a:rPr lang="en-US" sz="1800"/>
              <a:t>Insufficient or weak evidence</a:t>
            </a:r>
          </a:p>
          <a:p>
            <a:pPr lvl="1">
              <a:lnSpc>
                <a:spcPct val="80000"/>
              </a:lnSpc>
            </a:pPr>
            <a:r>
              <a:rPr lang="en-US" sz="1800"/>
              <a:t>Ignorance of underlying processes</a:t>
            </a:r>
          </a:p>
          <a:p>
            <a:pPr lvl="1">
              <a:lnSpc>
                <a:spcPct val="80000"/>
              </a:lnSpc>
            </a:pPr>
            <a:r>
              <a:rPr lang="en-US" sz="1800"/>
              <a:t>Unmodeled variables</a:t>
            </a:r>
          </a:p>
          <a:p>
            <a:pPr lvl="1">
              <a:lnSpc>
                <a:spcPct val="80000"/>
              </a:lnSpc>
            </a:pPr>
            <a:r>
              <a:rPr lang="en-US" sz="1800"/>
              <a:t>The world’s just noisy – it doesn’t behave according to plan!</a:t>
            </a:r>
          </a:p>
          <a:p>
            <a:pPr lvl="1">
              <a:lnSpc>
                <a:spcPct val="80000"/>
              </a:lnSpc>
            </a:pPr>
            <a:endParaRPr lang="en-US" sz="1800"/>
          </a:p>
          <a:p>
            <a:pPr>
              <a:lnSpc>
                <a:spcPct val="80000"/>
              </a:lnSpc>
            </a:pPr>
            <a:r>
              <a:rPr lang="en-US" sz="2000"/>
              <a:t>Compare to </a:t>
            </a:r>
            <a:r>
              <a:rPr lang="en-US" sz="2000" i="1"/>
              <a:t>fuzzy logic</a:t>
            </a:r>
            <a:r>
              <a:rPr lang="en-US" sz="2000"/>
              <a:t>, which has </a:t>
            </a:r>
            <a:r>
              <a:rPr lang="en-US" sz="2000" i="1"/>
              <a:t>degrees of truth</a:t>
            </a:r>
            <a:r>
              <a:rPr lang="en-US" sz="2000"/>
              <a:t>, rather than just </a:t>
            </a:r>
            <a:r>
              <a:rPr lang="en-US" sz="2000" i="1"/>
              <a:t>degrees of belief</a:t>
            </a:r>
          </a:p>
          <a:p>
            <a:pPr lvl="1">
              <a:lnSpc>
                <a:spcPct val="80000"/>
              </a:lnSpc>
            </a:pPr>
            <a:endParaRPr lang="en-US" sz="1800"/>
          </a:p>
          <a:p>
            <a:pPr lvl="1">
              <a:lnSpc>
                <a:spcPct val="80000"/>
              </a:lnSpc>
            </a:pPr>
            <a:endParaRPr lang="en-US" sz="180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Video of Demo </a:t>
            </a:r>
            <a:r>
              <a:rPr lang="en-US" dirty="0" err="1"/>
              <a:t>Minimax</a:t>
            </a:r>
            <a:r>
              <a:rPr lang="en-US" dirty="0"/>
              <a:t> </a:t>
            </a:r>
            <a:r>
              <a:rPr lang="en-US" dirty="0" err="1"/>
              <a:t>vs</a:t>
            </a:r>
            <a:r>
              <a:rPr lang="en-US" dirty="0"/>
              <a:t> </a:t>
            </a:r>
            <a:r>
              <a:rPr lang="en-US" dirty="0" err="1"/>
              <a:t>Expectimax</a:t>
            </a:r>
            <a:r>
              <a:rPr lang="en-US" dirty="0"/>
              <a:t> (Min)</a:t>
            </a:r>
          </a:p>
        </p:txBody>
      </p:sp>
      <p:pic>
        <p:nvPicPr>
          <p:cNvPr id="4" name="MinMax vs Expectimax (min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92300" y="1222375"/>
            <a:ext cx="8407400" cy="5254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305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Video of Demo </a:t>
            </a:r>
            <a:r>
              <a:rPr lang="en-US" dirty="0" err="1"/>
              <a:t>Minimax</a:t>
            </a:r>
            <a:r>
              <a:rPr lang="en-US" dirty="0"/>
              <a:t> </a:t>
            </a:r>
            <a:r>
              <a:rPr lang="en-US" dirty="0" err="1"/>
              <a:t>vs</a:t>
            </a:r>
            <a:r>
              <a:rPr lang="en-US" dirty="0"/>
              <a:t> </a:t>
            </a:r>
            <a:r>
              <a:rPr lang="en-US" dirty="0" err="1"/>
              <a:t>Expectimax</a:t>
            </a:r>
            <a:r>
              <a:rPr lang="en-US" dirty="0"/>
              <a:t> (</a:t>
            </a:r>
            <a:r>
              <a:rPr lang="en-US" dirty="0" err="1"/>
              <a:t>Exp</a:t>
            </a:r>
            <a:r>
              <a:rPr lang="en-US" dirty="0"/>
              <a:t>)</a:t>
            </a:r>
          </a:p>
        </p:txBody>
      </p:sp>
      <p:pic>
        <p:nvPicPr>
          <p:cNvPr id="3" name="MinMax vs Expectimax (exp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17700" y="1177925"/>
            <a:ext cx="8356600" cy="5222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2292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Left-Right-Up Arrow 8"/>
          <p:cNvSpPr/>
          <p:nvPr/>
        </p:nvSpPr>
        <p:spPr>
          <a:xfrm>
            <a:off x="5029200" y="2895600"/>
            <a:ext cx="2133600" cy="2590800"/>
          </a:xfrm>
          <a:prstGeom prst="leftRightUpArrow">
            <a:avLst>
              <a:gd name="adj1" fmla="val 18522"/>
              <a:gd name="adj2" fmla="val 19062"/>
              <a:gd name="adj3" fmla="val 19062"/>
            </a:avLst>
          </a:prstGeom>
          <a:solidFill>
            <a:srgbClr val="E8D1FF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7239000" y="3962400"/>
            <a:ext cx="4724400" cy="2514600"/>
          </a:xfrm>
          <a:prstGeom prst="roundRect">
            <a:avLst/>
          </a:prstGeom>
          <a:solidFill>
            <a:srgbClr val="00B050">
              <a:alpha val="16000"/>
            </a:srgb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>
            <a:off x="228600" y="3962400"/>
            <a:ext cx="4724400" cy="2514600"/>
          </a:xfrm>
          <a:prstGeom prst="roundRect">
            <a:avLst/>
          </a:prstGeom>
          <a:solidFill>
            <a:srgbClr val="0066CC">
              <a:alpha val="16000"/>
            </a:srgb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2286000" y="1447800"/>
            <a:ext cx="7620000" cy="1905000"/>
          </a:xfrm>
          <a:prstGeom prst="roundRect">
            <a:avLst/>
          </a:prstGeom>
          <a:solidFill>
            <a:srgbClr val="E8D1FF"/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3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Expectimax</a:t>
            </a:r>
            <a:r>
              <a:rPr lang="en-US" dirty="0"/>
              <a:t> </a:t>
            </a:r>
            <a:r>
              <a:rPr lang="en-US" dirty="0" err="1"/>
              <a:t>Pseudocode</a:t>
            </a:r>
            <a:endParaRPr lang="en-US" dirty="0"/>
          </a:p>
        </p:txBody>
      </p:sp>
      <p:sp>
        <p:nvSpPr>
          <p:cNvPr id="13315" name="Content Placeholder 2"/>
          <p:cNvSpPr>
            <a:spLocks noGrp="1"/>
          </p:cNvSpPr>
          <p:nvPr>
            <p:ph idx="1"/>
          </p:nvPr>
        </p:nvSpPr>
        <p:spPr>
          <a:xfrm>
            <a:off x="2438400" y="1447800"/>
            <a:ext cx="8229600" cy="3810000"/>
          </a:xfrm>
        </p:spPr>
        <p:txBody>
          <a:bodyPr/>
          <a:lstStyle/>
          <a:p>
            <a:pPr>
              <a:lnSpc>
                <a:spcPct val="80000"/>
              </a:lnSpc>
              <a:spcBef>
                <a:spcPts val="1200"/>
              </a:spcBef>
              <a:buFont typeface="Wingdings" pitchFamily="2" charset="2"/>
              <a:buNone/>
            </a:pPr>
            <a:endParaRPr lang="en-US" sz="200" dirty="0"/>
          </a:p>
          <a:p>
            <a:pPr>
              <a:lnSpc>
                <a:spcPct val="80000"/>
              </a:lnSpc>
              <a:spcBef>
                <a:spcPts val="1200"/>
              </a:spcBef>
              <a:buFont typeface="Wingdings" pitchFamily="2" charset="2"/>
              <a:buNone/>
            </a:pPr>
            <a:r>
              <a:rPr lang="en-US" sz="2400" dirty="0">
                <a:solidFill>
                  <a:srgbClr val="7030A0"/>
                </a:solidFill>
              </a:rPr>
              <a:t>def value(state):</a:t>
            </a:r>
          </a:p>
          <a:p>
            <a:pPr lvl="1">
              <a:lnSpc>
                <a:spcPct val="80000"/>
              </a:lnSpc>
              <a:buFont typeface="Wingdings" pitchFamily="2" charset="2"/>
              <a:buNone/>
            </a:pPr>
            <a:r>
              <a:rPr lang="en-US" sz="2400" dirty="0"/>
              <a:t>if the state is a terminal state: return the state’s utility</a:t>
            </a:r>
          </a:p>
          <a:p>
            <a:pPr lvl="1">
              <a:lnSpc>
                <a:spcPct val="80000"/>
              </a:lnSpc>
              <a:buFont typeface="Wingdings" pitchFamily="2" charset="2"/>
              <a:buNone/>
            </a:pPr>
            <a:r>
              <a:rPr lang="en-US" sz="2400" dirty="0"/>
              <a:t>if the next agent is </a:t>
            </a:r>
            <a:r>
              <a:rPr lang="en-US" sz="2400" dirty="0">
                <a:solidFill>
                  <a:srgbClr val="0070C0"/>
                </a:solidFill>
              </a:rPr>
              <a:t>MAX</a:t>
            </a:r>
            <a:r>
              <a:rPr lang="en-US" sz="2400" dirty="0"/>
              <a:t>: return </a:t>
            </a:r>
            <a:r>
              <a:rPr lang="en-US" sz="2400" dirty="0">
                <a:solidFill>
                  <a:srgbClr val="0070C0"/>
                </a:solidFill>
              </a:rPr>
              <a:t>max-value(state)</a:t>
            </a:r>
          </a:p>
          <a:p>
            <a:pPr lvl="1">
              <a:lnSpc>
                <a:spcPct val="80000"/>
              </a:lnSpc>
              <a:buFont typeface="Wingdings" pitchFamily="2" charset="2"/>
              <a:buNone/>
            </a:pPr>
            <a:r>
              <a:rPr lang="en-US" sz="2400" dirty="0"/>
              <a:t>if the next agent is </a:t>
            </a:r>
            <a:r>
              <a:rPr lang="en-US" sz="2400" dirty="0">
                <a:solidFill>
                  <a:srgbClr val="00B050"/>
                </a:solidFill>
              </a:rPr>
              <a:t>EXP</a:t>
            </a:r>
            <a:r>
              <a:rPr lang="en-US" sz="2400" dirty="0"/>
              <a:t>: return </a:t>
            </a:r>
            <a:r>
              <a:rPr lang="en-US" sz="2400" dirty="0">
                <a:solidFill>
                  <a:srgbClr val="00B050"/>
                </a:solidFill>
              </a:rPr>
              <a:t>exp-value(state)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7365024" y="4114800"/>
            <a:ext cx="48006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342882" marR="0" lvl="0" indent="-342882" algn="l" defTabSz="914400" rtl="0" eaLnBrk="1" fontAlgn="base" latinLnBrk="0" hangingPunct="1">
              <a:lnSpc>
                <a:spcPct val="80000"/>
              </a:lnSpc>
              <a:spcBef>
                <a:spcPts val="1200"/>
              </a:spcBef>
              <a:spcAft>
                <a:spcPct val="0"/>
              </a:spcAft>
              <a:buClr>
                <a:schemeClr val="accent2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def exp-value(state):</a:t>
            </a:r>
          </a:p>
          <a:p>
            <a:pPr marL="742913" lvl="1" indent="-285737">
              <a:lnSpc>
                <a:spcPct val="80000"/>
              </a:lnSpc>
              <a:spcBef>
                <a:spcPct val="20000"/>
              </a:spcBef>
              <a:buClr>
                <a:schemeClr val="tx1"/>
              </a:buClr>
              <a:defRPr/>
            </a:pPr>
            <a:r>
              <a:rPr lang="en-US" sz="2400" kern="0" dirty="0">
                <a:latin typeface="Calibri" pitchFamily="34" charset="0"/>
              </a:rPr>
              <a:t>initialize v = </a:t>
            </a:r>
            <a:r>
              <a:rPr lang="en-US" sz="2400" kern="0" dirty="0">
                <a:latin typeface="Calibri" pitchFamily="34" charset="0"/>
                <a:cs typeface="Times New Roman" pitchFamily="18" charset="0"/>
              </a:rPr>
              <a:t>0</a:t>
            </a:r>
          </a:p>
          <a:p>
            <a:pPr marL="742913" lvl="1" indent="-285737">
              <a:lnSpc>
                <a:spcPct val="80000"/>
              </a:lnSpc>
              <a:spcBef>
                <a:spcPct val="20000"/>
              </a:spcBef>
              <a:buClr>
                <a:schemeClr val="tx1"/>
              </a:buClr>
              <a:defRPr/>
            </a:pPr>
            <a:r>
              <a:rPr lang="en-US" sz="2400" kern="0" dirty="0">
                <a:latin typeface="Calibri" pitchFamily="34" charset="0"/>
              </a:rPr>
              <a:t>for each successor of state:</a:t>
            </a:r>
          </a:p>
          <a:p>
            <a:pPr marL="742913" lvl="1" indent="-285737">
              <a:lnSpc>
                <a:spcPct val="80000"/>
              </a:lnSpc>
              <a:spcBef>
                <a:spcPct val="20000"/>
              </a:spcBef>
              <a:buClr>
                <a:schemeClr val="tx1"/>
              </a:buClr>
              <a:defRPr/>
            </a:pPr>
            <a:r>
              <a:rPr lang="en-US" sz="2400" kern="0" dirty="0">
                <a:latin typeface="Calibri" pitchFamily="34" charset="0"/>
              </a:rPr>
              <a:t>		p = probability(successor)</a:t>
            </a:r>
          </a:p>
          <a:p>
            <a:pPr marL="1142942" lvl="2" indent="-228589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defRPr/>
            </a:pPr>
            <a:r>
              <a:rPr lang="en-US" sz="2400" kern="0" dirty="0">
                <a:latin typeface="Calibri" pitchFamily="34" charset="0"/>
              </a:rPr>
              <a:t>v += p * </a:t>
            </a:r>
            <a:r>
              <a:rPr lang="en-US" sz="2400" kern="0" dirty="0">
                <a:solidFill>
                  <a:srgbClr val="7030A0"/>
                </a:solidFill>
                <a:latin typeface="Calibri" pitchFamily="34" charset="0"/>
              </a:rPr>
              <a:t>value(successor)</a:t>
            </a:r>
            <a:endParaRPr lang="en-US" sz="2400" kern="0" dirty="0">
              <a:latin typeface="Calibri" pitchFamily="34" charset="0"/>
            </a:endParaRPr>
          </a:p>
          <a:p>
            <a:pPr marL="742913" lvl="1" indent="-285737">
              <a:lnSpc>
                <a:spcPct val="80000"/>
              </a:lnSpc>
              <a:spcBef>
                <a:spcPct val="20000"/>
              </a:spcBef>
              <a:buClr>
                <a:schemeClr val="tx1"/>
              </a:buClr>
              <a:defRPr/>
            </a:pPr>
            <a:r>
              <a:rPr lang="en-US" sz="2400" kern="0" dirty="0">
                <a:latin typeface="Calibri" pitchFamily="34" charset="0"/>
              </a:rPr>
              <a:t>return v</a:t>
            </a:r>
          </a:p>
          <a:p>
            <a:pPr marL="742913" marR="0" lvl="1" indent="-285737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Tx/>
              <a:buFont typeface="Wingdings" pitchFamily="2" charset="2"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itchFamily="34" charset="0"/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354624" y="3810000"/>
            <a:ext cx="54102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342882" marR="0" lvl="0" indent="-342882" algn="l" defTabSz="914400" rtl="0" eaLnBrk="1" fontAlgn="base" latinLnBrk="0" hangingPunct="1">
              <a:lnSpc>
                <a:spcPct val="80000"/>
              </a:lnSpc>
              <a:spcBef>
                <a:spcPts val="1200"/>
              </a:spcBef>
              <a:spcAft>
                <a:spcPct val="0"/>
              </a:spcAft>
              <a:buClr>
                <a:schemeClr val="accent2"/>
              </a:buClr>
              <a:buSzTx/>
              <a:buFont typeface="Wingdings" pitchFamily="2" charset="2"/>
              <a:buNone/>
              <a:tabLst/>
              <a:defRPr/>
            </a:pPr>
            <a:endParaRPr kumimoji="0" lang="en-US" sz="1100" b="0" i="0" u="none" strike="noStrike" kern="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L="342882" marR="0" lvl="0" indent="-342882" algn="l" defTabSz="914400" rtl="0" eaLnBrk="1" fontAlgn="base" latinLnBrk="0" hangingPunct="1">
              <a:lnSpc>
                <a:spcPct val="80000"/>
              </a:lnSpc>
              <a:spcBef>
                <a:spcPts val="1200"/>
              </a:spcBef>
              <a:spcAft>
                <a:spcPct val="0"/>
              </a:spcAft>
              <a:buClr>
                <a:schemeClr val="accent2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def max-value(state):</a:t>
            </a:r>
          </a:p>
          <a:p>
            <a:pPr marL="742913" lvl="1" indent="-285737">
              <a:lnSpc>
                <a:spcPct val="80000"/>
              </a:lnSpc>
              <a:spcBef>
                <a:spcPct val="20000"/>
              </a:spcBef>
              <a:buClr>
                <a:schemeClr val="tx1"/>
              </a:buClr>
              <a:defRPr/>
            </a:pPr>
            <a:r>
              <a:rPr lang="en-US" sz="2400" kern="0" dirty="0">
                <a:latin typeface="Calibri" pitchFamily="34" charset="0"/>
              </a:rPr>
              <a:t>initialize v = </a:t>
            </a:r>
            <a:r>
              <a:rPr lang="en-US" sz="2400" kern="0" dirty="0">
                <a:latin typeface="Times New Roman" pitchFamily="18" charset="0"/>
                <a:cs typeface="Times New Roman" pitchFamily="18" charset="0"/>
              </a:rPr>
              <a:t>-∞</a:t>
            </a:r>
          </a:p>
          <a:p>
            <a:pPr marL="742913" lvl="1" indent="-285737">
              <a:lnSpc>
                <a:spcPct val="80000"/>
              </a:lnSpc>
              <a:spcBef>
                <a:spcPct val="20000"/>
              </a:spcBef>
              <a:buClr>
                <a:schemeClr val="tx1"/>
              </a:buClr>
              <a:defRPr/>
            </a:pPr>
            <a:r>
              <a:rPr lang="en-US" sz="2400" kern="0" dirty="0">
                <a:latin typeface="Calibri" pitchFamily="34" charset="0"/>
              </a:rPr>
              <a:t>for each successor of state:</a:t>
            </a:r>
          </a:p>
          <a:p>
            <a:pPr marL="1142942" lvl="2" indent="-228589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defRPr/>
            </a:pPr>
            <a:r>
              <a:rPr lang="en-US" sz="2400" kern="0" dirty="0">
                <a:latin typeface="Calibri" pitchFamily="34" charset="0"/>
              </a:rPr>
              <a:t>v = max(v, </a:t>
            </a:r>
            <a:r>
              <a:rPr lang="en-US" sz="2400" kern="0" dirty="0">
                <a:solidFill>
                  <a:srgbClr val="7030A0"/>
                </a:solidFill>
                <a:latin typeface="Calibri" pitchFamily="34" charset="0"/>
              </a:rPr>
              <a:t>value(successor)</a:t>
            </a:r>
            <a:r>
              <a:rPr lang="en-US" sz="2400" kern="0" dirty="0">
                <a:latin typeface="Calibri" pitchFamily="34" charset="0"/>
              </a:rPr>
              <a:t>)</a:t>
            </a:r>
          </a:p>
          <a:p>
            <a:pPr marL="742913" lvl="1" indent="-285737">
              <a:lnSpc>
                <a:spcPct val="80000"/>
              </a:lnSpc>
              <a:spcBef>
                <a:spcPct val="20000"/>
              </a:spcBef>
              <a:buClr>
                <a:schemeClr val="tx1"/>
              </a:buClr>
              <a:defRPr/>
            </a:pPr>
            <a:r>
              <a:rPr lang="en-US" sz="2400" kern="0" dirty="0">
                <a:latin typeface="Calibri" pitchFamily="34" charset="0"/>
              </a:rPr>
              <a:t>return v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  <p:bldP spid="11" grpId="0" animBg="1"/>
      <p:bldP spid="7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Expectimax</a:t>
            </a:r>
            <a:r>
              <a:rPr lang="en-US" dirty="0"/>
              <a:t> </a:t>
            </a:r>
            <a:r>
              <a:rPr lang="en-US" dirty="0" err="1"/>
              <a:t>Pseudocode</a:t>
            </a:r>
            <a:endParaRPr lang="en-US" dirty="0"/>
          </a:p>
        </p:txBody>
      </p:sp>
      <p:sp>
        <p:nvSpPr>
          <p:cNvPr id="4" name="Rounded Rectangle 3"/>
          <p:cNvSpPr/>
          <p:nvPr/>
        </p:nvSpPr>
        <p:spPr>
          <a:xfrm>
            <a:off x="685800" y="1676400"/>
            <a:ext cx="4724400" cy="2514600"/>
          </a:xfrm>
          <a:prstGeom prst="roundRect">
            <a:avLst/>
          </a:prstGeom>
          <a:solidFill>
            <a:srgbClr val="00B050">
              <a:alpha val="16000"/>
            </a:srgb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811824" y="1828800"/>
            <a:ext cx="48006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342882" marR="0" lvl="0" indent="-342882" algn="l" defTabSz="914400" rtl="0" eaLnBrk="1" fontAlgn="base" latinLnBrk="0" hangingPunct="1">
              <a:lnSpc>
                <a:spcPct val="80000"/>
              </a:lnSpc>
              <a:spcBef>
                <a:spcPts val="1200"/>
              </a:spcBef>
              <a:spcAft>
                <a:spcPct val="0"/>
              </a:spcAft>
              <a:buClr>
                <a:schemeClr val="accent2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def exp-value(state):</a:t>
            </a:r>
          </a:p>
          <a:p>
            <a:pPr marL="742913" lvl="1" indent="-285737">
              <a:lnSpc>
                <a:spcPct val="80000"/>
              </a:lnSpc>
              <a:spcBef>
                <a:spcPct val="20000"/>
              </a:spcBef>
              <a:buClr>
                <a:schemeClr val="tx1"/>
              </a:buClr>
              <a:defRPr/>
            </a:pPr>
            <a:r>
              <a:rPr lang="en-US" sz="2400" kern="0" dirty="0">
                <a:latin typeface="Calibri" pitchFamily="34" charset="0"/>
              </a:rPr>
              <a:t>initialize v = </a:t>
            </a:r>
            <a:r>
              <a:rPr lang="en-US" sz="2400" kern="0" dirty="0">
                <a:latin typeface="Calibri" pitchFamily="34" charset="0"/>
                <a:cs typeface="Times New Roman" pitchFamily="18" charset="0"/>
              </a:rPr>
              <a:t>0</a:t>
            </a:r>
          </a:p>
          <a:p>
            <a:pPr marL="742913" lvl="1" indent="-285737">
              <a:lnSpc>
                <a:spcPct val="80000"/>
              </a:lnSpc>
              <a:spcBef>
                <a:spcPct val="20000"/>
              </a:spcBef>
              <a:buClr>
                <a:schemeClr val="tx1"/>
              </a:buClr>
              <a:defRPr/>
            </a:pPr>
            <a:r>
              <a:rPr lang="en-US" sz="2400" kern="0" dirty="0">
                <a:latin typeface="Calibri" pitchFamily="34" charset="0"/>
              </a:rPr>
              <a:t>for each successor of state:</a:t>
            </a:r>
          </a:p>
          <a:p>
            <a:pPr marL="742913" lvl="1" indent="-285737">
              <a:lnSpc>
                <a:spcPct val="80000"/>
              </a:lnSpc>
              <a:spcBef>
                <a:spcPct val="20000"/>
              </a:spcBef>
              <a:buClr>
                <a:schemeClr val="tx1"/>
              </a:buClr>
              <a:defRPr/>
            </a:pPr>
            <a:r>
              <a:rPr lang="en-US" sz="2400" kern="0" dirty="0">
                <a:latin typeface="Calibri" pitchFamily="34" charset="0"/>
              </a:rPr>
              <a:t>		p = probability(successor)</a:t>
            </a:r>
          </a:p>
          <a:p>
            <a:pPr marL="1142942" lvl="2" indent="-228589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defRPr/>
            </a:pPr>
            <a:r>
              <a:rPr lang="en-US" sz="2400" kern="0" dirty="0">
                <a:latin typeface="Calibri" pitchFamily="34" charset="0"/>
              </a:rPr>
              <a:t>v += p * </a:t>
            </a:r>
            <a:r>
              <a:rPr lang="en-US" sz="2400" kern="0" dirty="0">
                <a:solidFill>
                  <a:srgbClr val="7030A0"/>
                </a:solidFill>
                <a:latin typeface="Calibri" pitchFamily="34" charset="0"/>
              </a:rPr>
              <a:t>value(successor)</a:t>
            </a:r>
            <a:endParaRPr lang="en-US" sz="2400" kern="0" dirty="0">
              <a:latin typeface="Calibri" pitchFamily="34" charset="0"/>
            </a:endParaRPr>
          </a:p>
          <a:p>
            <a:pPr marL="742913" lvl="1" indent="-285737">
              <a:lnSpc>
                <a:spcPct val="80000"/>
              </a:lnSpc>
              <a:spcBef>
                <a:spcPct val="20000"/>
              </a:spcBef>
              <a:buClr>
                <a:schemeClr val="tx1"/>
              </a:buClr>
              <a:defRPr/>
            </a:pPr>
            <a:r>
              <a:rPr lang="en-US" sz="2400" kern="0" dirty="0">
                <a:latin typeface="Calibri" pitchFamily="34" charset="0"/>
              </a:rPr>
              <a:t>return v</a:t>
            </a:r>
          </a:p>
          <a:p>
            <a:pPr marL="742913" marR="0" lvl="1" indent="-285737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Tx/>
              <a:buFont typeface="Wingdings" pitchFamily="2" charset="2"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itchFamily="34" charset="0"/>
            </a:endParaRPr>
          </a:p>
        </p:txBody>
      </p:sp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7162800" y="3581400"/>
            <a:ext cx="655320" cy="524256"/>
          </a:xfrm>
          <a:prstGeom prst="rect">
            <a:avLst/>
          </a:prstGeom>
          <a:solidFill>
            <a:srgbClr val="CCCC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>
                <a:latin typeface="Calibri"/>
                <a:cs typeface="Calibri"/>
              </a:rPr>
              <a:t>5</a:t>
            </a:r>
          </a:p>
        </p:txBody>
      </p:sp>
      <p:sp>
        <p:nvSpPr>
          <p:cNvPr id="7" name="Rectangle 8"/>
          <p:cNvSpPr>
            <a:spLocks noChangeArrowheads="1"/>
          </p:cNvSpPr>
          <p:nvPr/>
        </p:nvSpPr>
        <p:spPr bwMode="auto">
          <a:xfrm>
            <a:off x="8473440" y="3581400"/>
            <a:ext cx="655320" cy="524256"/>
          </a:xfrm>
          <a:prstGeom prst="rect">
            <a:avLst/>
          </a:prstGeom>
          <a:solidFill>
            <a:srgbClr val="CCCC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>
                <a:latin typeface="Calibri"/>
                <a:cs typeface="Calibri"/>
              </a:rPr>
              <a:t>7</a:t>
            </a:r>
          </a:p>
        </p:txBody>
      </p:sp>
      <p:cxnSp>
        <p:nvCxnSpPr>
          <p:cNvPr id="8" name="AutoShape 13"/>
          <p:cNvCxnSpPr>
            <a:cxnSpLocks noChangeShapeType="1"/>
            <a:stCxn id="10" idx="4"/>
            <a:endCxn id="11" idx="0"/>
          </p:cNvCxnSpPr>
          <p:nvPr/>
        </p:nvCxnSpPr>
        <p:spPr bwMode="auto">
          <a:xfrm flipH="1">
            <a:off x="7490460" y="2407920"/>
            <a:ext cx="1310640" cy="117348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lg" len="lg"/>
          </a:ln>
        </p:spPr>
      </p:cxnSp>
      <p:cxnSp>
        <p:nvCxnSpPr>
          <p:cNvPr id="9" name="AutoShape 14"/>
          <p:cNvCxnSpPr>
            <a:cxnSpLocks noChangeShapeType="1"/>
            <a:stCxn id="10" idx="4"/>
            <a:endCxn id="12" idx="0"/>
          </p:cNvCxnSpPr>
          <p:nvPr/>
        </p:nvCxnSpPr>
        <p:spPr bwMode="auto">
          <a:xfrm>
            <a:off x="8801100" y="2407920"/>
            <a:ext cx="0" cy="117348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lg" len="lg"/>
          </a:ln>
        </p:spPr>
      </p:cxnSp>
      <p:sp>
        <p:nvSpPr>
          <p:cNvPr id="10" name="Oval 16"/>
          <p:cNvSpPr>
            <a:spLocks noChangeArrowheads="1"/>
          </p:cNvSpPr>
          <p:nvPr/>
        </p:nvSpPr>
        <p:spPr bwMode="auto">
          <a:xfrm>
            <a:off x="8473440" y="1752600"/>
            <a:ext cx="655320" cy="655320"/>
          </a:xfrm>
          <a:prstGeom prst="ellipse">
            <a:avLst/>
          </a:prstGeom>
          <a:solidFill>
            <a:srgbClr val="B5EDC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2400">
              <a:latin typeface="Calibri"/>
              <a:cs typeface="Calibri"/>
            </a:endParaRP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7162800" y="3581400"/>
            <a:ext cx="655320" cy="524256"/>
          </a:xfrm>
          <a:prstGeom prst="rect">
            <a:avLst/>
          </a:prstGeom>
          <a:solidFill>
            <a:srgbClr val="E8D1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dirty="0">
                <a:latin typeface="Calibri"/>
                <a:cs typeface="Calibri"/>
              </a:rPr>
              <a:t>8</a:t>
            </a: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8473440" y="3581400"/>
            <a:ext cx="655320" cy="524256"/>
          </a:xfrm>
          <a:prstGeom prst="rect">
            <a:avLst/>
          </a:prstGeom>
          <a:solidFill>
            <a:srgbClr val="E8D1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dirty="0">
                <a:latin typeface="Calibri"/>
                <a:cs typeface="Calibri"/>
              </a:rPr>
              <a:t>24</a:t>
            </a: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9784080" y="3581400"/>
            <a:ext cx="655320" cy="524256"/>
          </a:xfrm>
          <a:prstGeom prst="rect">
            <a:avLst/>
          </a:prstGeom>
          <a:solidFill>
            <a:srgbClr val="E8D1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dirty="0">
                <a:latin typeface="Calibri"/>
                <a:cs typeface="Calibri"/>
              </a:rPr>
              <a:t>-12</a:t>
            </a:r>
          </a:p>
        </p:txBody>
      </p:sp>
      <p:cxnSp>
        <p:nvCxnSpPr>
          <p:cNvPr id="14" name="AutoShape 14"/>
          <p:cNvCxnSpPr>
            <a:cxnSpLocks noChangeShapeType="1"/>
            <a:stCxn id="10" idx="4"/>
            <a:endCxn id="13" idx="0"/>
          </p:cNvCxnSpPr>
          <p:nvPr/>
        </p:nvCxnSpPr>
        <p:spPr bwMode="auto">
          <a:xfrm>
            <a:off x="8801100" y="2407920"/>
            <a:ext cx="1310640" cy="117348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lg" len="lg"/>
          </a:ln>
        </p:spPr>
      </p:cxnSp>
      <p:sp>
        <p:nvSpPr>
          <p:cNvPr id="19" name="TextBox 18"/>
          <p:cNvSpPr txBox="1"/>
          <p:nvPr/>
        </p:nvSpPr>
        <p:spPr>
          <a:xfrm>
            <a:off x="7543800" y="2667000"/>
            <a:ext cx="838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alibri"/>
                <a:cs typeface="Calibri"/>
              </a:rPr>
              <a:t>1/2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8229600" y="2895600"/>
            <a:ext cx="838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alibri"/>
                <a:cs typeface="Calibri"/>
              </a:rPr>
              <a:t>1/3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9525000" y="2667000"/>
            <a:ext cx="838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alibri"/>
                <a:cs typeface="Calibri"/>
              </a:rPr>
              <a:t>1/6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133600" y="4953000"/>
            <a:ext cx="7772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Calibri" pitchFamily="34" charset="0"/>
              </a:rPr>
              <a:t>v = (1/2) (8) + (1/3) (24) + (1/6) (-12) = 10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 animBg="1"/>
      <p:bldP spid="7" grpId="0" animBg="1"/>
      <p:bldP spid="10" grpId="0" animBg="1"/>
      <p:bldP spid="11" grpId="0" animBg="1"/>
      <p:bldP spid="12" grpId="0" animBg="1"/>
      <p:bldP spid="13" grpId="0" animBg="1"/>
      <p:bldP spid="19" grpId="0"/>
      <p:bldP spid="20" grpId="0"/>
      <p:bldP spid="21" grpId="0"/>
      <p:bldP spid="2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Expectimax Example</a:t>
            </a:r>
          </a:p>
        </p:txBody>
      </p:sp>
      <p:grpSp>
        <p:nvGrpSpPr>
          <p:cNvPr id="51" name="Group 50"/>
          <p:cNvGrpSpPr/>
          <p:nvPr/>
        </p:nvGrpSpPr>
        <p:grpSpPr>
          <a:xfrm>
            <a:off x="1752600" y="1539240"/>
            <a:ext cx="8636000" cy="3947160"/>
            <a:chOff x="1219200" y="1992630"/>
            <a:chExt cx="6477000" cy="2960370"/>
          </a:xfrm>
        </p:grpSpPr>
        <p:sp>
          <p:nvSpPr>
            <p:cNvPr id="6149" name="AutoShape 4"/>
            <p:cNvSpPr>
              <a:spLocks noChangeArrowheads="1"/>
            </p:cNvSpPr>
            <p:nvPr/>
          </p:nvSpPr>
          <p:spPr bwMode="auto">
            <a:xfrm>
              <a:off x="4133850" y="1992630"/>
              <a:ext cx="652463" cy="521970"/>
            </a:xfrm>
            <a:prstGeom prst="triangle">
              <a:avLst>
                <a:gd name="adj" fmla="val 50000"/>
              </a:avLst>
            </a:prstGeom>
            <a:solidFill>
              <a:srgbClr val="99CCFF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6150" name="Group 60"/>
            <p:cNvGrpSpPr>
              <a:grpSpLocks/>
            </p:cNvGrpSpPr>
            <p:nvPr/>
          </p:nvGrpSpPr>
          <p:grpSpPr bwMode="auto">
            <a:xfrm>
              <a:off x="1981200" y="3765550"/>
              <a:ext cx="381000" cy="1187450"/>
              <a:chOff x="1981200" y="3765550"/>
              <a:chExt cx="381000" cy="1187450"/>
            </a:xfrm>
          </p:grpSpPr>
          <p:cxnSp>
            <p:nvCxnSpPr>
              <p:cNvPr id="6190" name="AutoShape 13"/>
              <p:cNvCxnSpPr>
                <a:cxnSpLocks noChangeShapeType="1"/>
                <a:stCxn id="6182" idx="0"/>
              </p:cNvCxnSpPr>
              <p:nvPr/>
            </p:nvCxnSpPr>
            <p:spPr bwMode="auto">
              <a:xfrm>
                <a:off x="2173288" y="3765550"/>
                <a:ext cx="1588" cy="806450"/>
              </a:xfrm>
              <a:prstGeom prst="straightConnector1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triangle" w="lg" len="lg"/>
              </a:ln>
            </p:spPr>
          </p:cxnSp>
          <p:sp>
            <p:nvSpPr>
              <p:cNvPr id="6191" name="Rectangle 7"/>
              <p:cNvSpPr>
                <a:spLocks noChangeArrowheads="1"/>
              </p:cNvSpPr>
              <p:nvPr/>
            </p:nvSpPr>
            <p:spPr bwMode="auto">
              <a:xfrm>
                <a:off x="1981200" y="4648200"/>
                <a:ext cx="381000" cy="304800"/>
              </a:xfrm>
              <a:prstGeom prst="rect">
                <a:avLst/>
              </a:prstGeom>
              <a:solidFill>
                <a:srgbClr val="E8D1FF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/>
                  <a:t>12</a:t>
                </a:r>
              </a:p>
            </p:txBody>
          </p:sp>
        </p:grpSp>
        <p:grpSp>
          <p:nvGrpSpPr>
            <p:cNvPr id="6151" name="Group 61"/>
            <p:cNvGrpSpPr>
              <a:grpSpLocks/>
            </p:cNvGrpSpPr>
            <p:nvPr/>
          </p:nvGrpSpPr>
          <p:grpSpPr bwMode="auto">
            <a:xfrm>
              <a:off x="2173288" y="3765550"/>
              <a:ext cx="950912" cy="1187450"/>
              <a:chOff x="2173288" y="3765550"/>
              <a:chExt cx="950912" cy="1187450"/>
            </a:xfrm>
          </p:grpSpPr>
          <p:cxnSp>
            <p:nvCxnSpPr>
              <p:cNvPr id="6188" name="AutoShape 17"/>
              <p:cNvCxnSpPr>
                <a:cxnSpLocks noChangeShapeType="1"/>
                <a:stCxn id="6182" idx="0"/>
              </p:cNvCxnSpPr>
              <p:nvPr/>
            </p:nvCxnSpPr>
            <p:spPr bwMode="auto">
              <a:xfrm>
                <a:off x="2173288" y="3765550"/>
                <a:ext cx="763587" cy="822325"/>
              </a:xfrm>
              <a:prstGeom prst="straightConnector1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triangle" w="lg" len="lg"/>
              </a:ln>
            </p:spPr>
          </p:cxnSp>
          <p:sp>
            <p:nvSpPr>
              <p:cNvPr id="6189" name="Rectangle 7"/>
              <p:cNvSpPr>
                <a:spLocks noChangeArrowheads="1"/>
              </p:cNvSpPr>
              <p:nvPr/>
            </p:nvSpPr>
            <p:spPr bwMode="auto">
              <a:xfrm>
                <a:off x="2743200" y="4648200"/>
                <a:ext cx="381000" cy="304800"/>
              </a:xfrm>
              <a:prstGeom prst="rect">
                <a:avLst/>
              </a:prstGeom>
              <a:solidFill>
                <a:srgbClr val="E8D1FF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/>
                  <a:t>9</a:t>
                </a:r>
              </a:p>
            </p:txBody>
          </p:sp>
        </p:grpSp>
        <p:grpSp>
          <p:nvGrpSpPr>
            <p:cNvPr id="6152" name="Group 64"/>
            <p:cNvGrpSpPr>
              <a:grpSpLocks/>
            </p:cNvGrpSpPr>
            <p:nvPr/>
          </p:nvGrpSpPr>
          <p:grpSpPr bwMode="auto">
            <a:xfrm>
              <a:off x="6553200" y="3765550"/>
              <a:ext cx="381000" cy="1187450"/>
              <a:chOff x="6553200" y="3765550"/>
              <a:chExt cx="381000" cy="1187450"/>
            </a:xfrm>
          </p:grpSpPr>
          <p:cxnSp>
            <p:nvCxnSpPr>
              <p:cNvPr id="6186" name="AutoShape 33"/>
              <p:cNvCxnSpPr>
                <a:cxnSpLocks noChangeShapeType="1"/>
              </p:cNvCxnSpPr>
              <p:nvPr/>
            </p:nvCxnSpPr>
            <p:spPr bwMode="auto">
              <a:xfrm>
                <a:off x="6745288" y="3765550"/>
                <a:ext cx="1588" cy="806450"/>
              </a:xfrm>
              <a:prstGeom prst="straightConnector1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triangle" w="lg" len="lg"/>
              </a:ln>
            </p:spPr>
          </p:cxnSp>
          <p:sp>
            <p:nvSpPr>
              <p:cNvPr id="6187" name="Rectangle 7"/>
              <p:cNvSpPr>
                <a:spLocks noChangeArrowheads="1"/>
              </p:cNvSpPr>
              <p:nvPr/>
            </p:nvSpPr>
            <p:spPr bwMode="auto">
              <a:xfrm>
                <a:off x="6553200" y="4648200"/>
                <a:ext cx="381000" cy="304800"/>
              </a:xfrm>
              <a:prstGeom prst="rect">
                <a:avLst/>
              </a:prstGeom>
              <a:solidFill>
                <a:srgbClr val="E8D1FF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/>
                  <a:t>6</a:t>
                </a:r>
              </a:p>
            </p:txBody>
          </p:sp>
        </p:grpSp>
        <p:grpSp>
          <p:nvGrpSpPr>
            <p:cNvPr id="6153" name="Group 65"/>
            <p:cNvGrpSpPr>
              <a:grpSpLocks/>
            </p:cNvGrpSpPr>
            <p:nvPr/>
          </p:nvGrpSpPr>
          <p:grpSpPr bwMode="auto">
            <a:xfrm>
              <a:off x="6745288" y="3765550"/>
              <a:ext cx="950912" cy="1187450"/>
              <a:chOff x="6745288" y="3765550"/>
              <a:chExt cx="950912" cy="1187450"/>
            </a:xfrm>
          </p:grpSpPr>
          <p:cxnSp>
            <p:nvCxnSpPr>
              <p:cNvPr id="6184" name="AutoShape 37"/>
              <p:cNvCxnSpPr>
                <a:cxnSpLocks noChangeShapeType="1"/>
              </p:cNvCxnSpPr>
              <p:nvPr/>
            </p:nvCxnSpPr>
            <p:spPr bwMode="auto">
              <a:xfrm>
                <a:off x="6745288" y="3765550"/>
                <a:ext cx="763587" cy="822325"/>
              </a:xfrm>
              <a:prstGeom prst="straightConnector1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triangle" w="lg" len="lg"/>
              </a:ln>
            </p:spPr>
          </p:cxnSp>
          <p:sp>
            <p:nvSpPr>
              <p:cNvPr id="6185" name="Rectangle 7"/>
              <p:cNvSpPr>
                <a:spLocks noChangeArrowheads="1"/>
              </p:cNvSpPr>
              <p:nvPr/>
            </p:nvSpPr>
            <p:spPr bwMode="auto">
              <a:xfrm>
                <a:off x="7315200" y="4648200"/>
                <a:ext cx="381000" cy="304800"/>
              </a:xfrm>
              <a:prstGeom prst="rect">
                <a:avLst/>
              </a:prstGeom>
              <a:solidFill>
                <a:srgbClr val="E8D1FF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/>
                  <a:t>0</a:t>
                </a:r>
              </a:p>
            </p:txBody>
          </p:sp>
        </p:grpSp>
        <p:grpSp>
          <p:nvGrpSpPr>
            <p:cNvPr id="6154" name="Group 51"/>
            <p:cNvGrpSpPr>
              <a:grpSpLocks/>
            </p:cNvGrpSpPr>
            <p:nvPr/>
          </p:nvGrpSpPr>
          <p:grpSpPr bwMode="auto">
            <a:xfrm>
              <a:off x="1984375" y="2514600"/>
              <a:ext cx="2475707" cy="1250950"/>
              <a:chOff x="1984375" y="2514601"/>
              <a:chExt cx="2475709" cy="1250949"/>
            </a:xfrm>
          </p:grpSpPr>
          <p:sp>
            <p:nvSpPr>
              <p:cNvPr id="6182" name="AutoShape 6"/>
              <p:cNvSpPr>
                <a:spLocks noChangeArrowheads="1"/>
              </p:cNvSpPr>
              <p:nvPr/>
            </p:nvSpPr>
            <p:spPr bwMode="auto">
              <a:xfrm flipV="1">
                <a:off x="1984375" y="3460750"/>
                <a:ext cx="381000" cy="304800"/>
              </a:xfrm>
              <a:prstGeom prst="triangle">
                <a:avLst>
                  <a:gd name="adj" fmla="val 50000"/>
                </a:avLst>
              </a:prstGeom>
              <a:solidFill>
                <a:srgbClr val="CCCCCC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cxnSp>
            <p:nvCxnSpPr>
              <p:cNvPr id="6183" name="AutoShape 7"/>
              <p:cNvCxnSpPr>
                <a:cxnSpLocks noChangeShapeType="1"/>
                <a:stCxn id="6149" idx="3"/>
                <a:endCxn id="6167" idx="0"/>
              </p:cNvCxnSpPr>
              <p:nvPr/>
            </p:nvCxnSpPr>
            <p:spPr bwMode="auto">
              <a:xfrm flipH="1">
                <a:off x="2171700" y="2514601"/>
                <a:ext cx="2288384" cy="838199"/>
              </a:xfrm>
              <a:prstGeom prst="straightConnector1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triangle" w="lg" len="lg"/>
              </a:ln>
            </p:spPr>
          </p:cxnSp>
        </p:grpSp>
        <p:cxnSp>
          <p:nvCxnSpPr>
            <p:cNvPr id="6155" name="AutoShape 9"/>
            <p:cNvCxnSpPr>
              <a:cxnSpLocks noChangeShapeType="1"/>
              <a:stCxn id="6182" idx="0"/>
            </p:cNvCxnSpPr>
            <p:nvPr/>
          </p:nvCxnSpPr>
          <p:spPr bwMode="auto">
            <a:xfrm flipH="1">
              <a:off x="1412875" y="3765550"/>
              <a:ext cx="760413" cy="822325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sp>
          <p:nvSpPr>
            <p:cNvPr id="6156" name="Rectangle 7"/>
            <p:cNvSpPr>
              <a:spLocks noChangeArrowheads="1"/>
            </p:cNvSpPr>
            <p:nvPr/>
          </p:nvSpPr>
          <p:spPr bwMode="auto">
            <a:xfrm>
              <a:off x="1219200" y="4648200"/>
              <a:ext cx="381000" cy="304800"/>
            </a:xfrm>
            <a:prstGeom prst="rect">
              <a:avLst/>
            </a:prstGeom>
            <a:solidFill>
              <a:srgbClr val="E8D1FF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dirty="0"/>
                <a:t>3</a:t>
              </a:r>
            </a:p>
          </p:txBody>
        </p:sp>
        <p:cxnSp>
          <p:nvCxnSpPr>
            <p:cNvPr id="6157" name="AutoShape 21"/>
            <p:cNvCxnSpPr>
              <a:cxnSpLocks noChangeShapeType="1"/>
            </p:cNvCxnSpPr>
            <p:nvPr/>
          </p:nvCxnSpPr>
          <p:spPr bwMode="auto">
            <a:xfrm rot="5400000">
              <a:off x="4304507" y="2666206"/>
              <a:ext cx="304800" cy="1587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6158" name="AutoShape 21"/>
            <p:cNvCxnSpPr>
              <a:cxnSpLocks noChangeShapeType="1"/>
            </p:cNvCxnSpPr>
            <p:nvPr/>
          </p:nvCxnSpPr>
          <p:spPr bwMode="auto">
            <a:xfrm rot="5400000">
              <a:off x="2020094" y="3913981"/>
              <a:ext cx="304800" cy="1588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</p:cxnSp>
        <p:grpSp>
          <p:nvGrpSpPr>
            <p:cNvPr id="6159" name="Group 59"/>
            <p:cNvGrpSpPr>
              <a:grpSpLocks/>
            </p:cNvGrpSpPr>
            <p:nvPr/>
          </p:nvGrpSpPr>
          <p:grpSpPr bwMode="auto">
            <a:xfrm>
              <a:off x="4270375" y="2514600"/>
              <a:ext cx="381000" cy="1235075"/>
              <a:chOff x="4270375" y="2514601"/>
              <a:chExt cx="381000" cy="1235074"/>
            </a:xfrm>
          </p:grpSpPr>
          <p:sp>
            <p:nvSpPr>
              <p:cNvPr id="6180" name="AutoShape 20"/>
              <p:cNvSpPr>
                <a:spLocks noChangeArrowheads="1"/>
              </p:cNvSpPr>
              <p:nvPr/>
            </p:nvSpPr>
            <p:spPr bwMode="auto">
              <a:xfrm flipV="1">
                <a:off x="4270375" y="3444875"/>
                <a:ext cx="381000" cy="304800"/>
              </a:xfrm>
              <a:prstGeom prst="triangle">
                <a:avLst>
                  <a:gd name="adj" fmla="val 50000"/>
                </a:avLst>
              </a:prstGeom>
              <a:solidFill>
                <a:srgbClr val="CCCCCC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cxnSp>
            <p:nvCxnSpPr>
              <p:cNvPr id="6181" name="AutoShape 21"/>
              <p:cNvCxnSpPr>
                <a:cxnSpLocks noChangeShapeType="1"/>
                <a:stCxn id="6149" idx="3"/>
                <a:endCxn id="6165" idx="0"/>
              </p:cNvCxnSpPr>
              <p:nvPr/>
            </p:nvCxnSpPr>
            <p:spPr bwMode="auto">
              <a:xfrm flipH="1">
                <a:off x="4457700" y="2514601"/>
                <a:ext cx="2382" cy="761999"/>
              </a:xfrm>
              <a:prstGeom prst="straightConnector1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triangle" w="lg" len="lg"/>
              </a:ln>
            </p:spPr>
          </p:cxnSp>
        </p:grpSp>
        <p:grpSp>
          <p:nvGrpSpPr>
            <p:cNvPr id="6160" name="Group 58"/>
            <p:cNvGrpSpPr>
              <a:grpSpLocks/>
            </p:cNvGrpSpPr>
            <p:nvPr/>
          </p:nvGrpSpPr>
          <p:grpSpPr bwMode="auto">
            <a:xfrm>
              <a:off x="3505200" y="3762375"/>
              <a:ext cx="954088" cy="1190625"/>
              <a:chOff x="3505200" y="3762375"/>
              <a:chExt cx="954088" cy="1190625"/>
            </a:xfrm>
          </p:grpSpPr>
          <p:cxnSp>
            <p:nvCxnSpPr>
              <p:cNvPr id="6177" name="AutoShape 23"/>
              <p:cNvCxnSpPr>
                <a:cxnSpLocks noChangeShapeType="1"/>
              </p:cNvCxnSpPr>
              <p:nvPr/>
            </p:nvCxnSpPr>
            <p:spPr bwMode="auto">
              <a:xfrm flipH="1">
                <a:off x="3698875" y="3765550"/>
                <a:ext cx="760413" cy="822325"/>
              </a:xfrm>
              <a:prstGeom prst="straightConnector1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triangle" w="lg" len="lg"/>
              </a:ln>
            </p:spPr>
          </p:cxnSp>
          <p:sp>
            <p:nvSpPr>
              <p:cNvPr id="6178" name="Rectangle 7"/>
              <p:cNvSpPr>
                <a:spLocks noChangeArrowheads="1"/>
              </p:cNvSpPr>
              <p:nvPr/>
            </p:nvSpPr>
            <p:spPr bwMode="auto">
              <a:xfrm>
                <a:off x="3505200" y="4648200"/>
                <a:ext cx="381000" cy="304800"/>
              </a:xfrm>
              <a:prstGeom prst="rect">
                <a:avLst/>
              </a:prstGeom>
              <a:solidFill>
                <a:srgbClr val="E8D1FF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/>
                  <a:t>2</a:t>
                </a:r>
              </a:p>
            </p:txBody>
          </p:sp>
          <p:cxnSp>
            <p:nvCxnSpPr>
              <p:cNvPr id="6179" name="AutoShape 21"/>
              <p:cNvCxnSpPr>
                <a:cxnSpLocks noChangeShapeType="1"/>
              </p:cNvCxnSpPr>
              <p:nvPr/>
            </p:nvCxnSpPr>
            <p:spPr bwMode="auto">
              <a:xfrm rot="5400000">
                <a:off x="4306094" y="3913981"/>
                <a:ext cx="304800" cy="1588"/>
              </a:xfrm>
              <a:prstGeom prst="straightConnector1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</p:cxnSp>
        </p:grpSp>
        <p:grpSp>
          <p:nvGrpSpPr>
            <p:cNvPr id="6161" name="Group 61"/>
            <p:cNvGrpSpPr>
              <a:grpSpLocks/>
            </p:cNvGrpSpPr>
            <p:nvPr/>
          </p:nvGrpSpPr>
          <p:grpSpPr bwMode="auto">
            <a:xfrm>
              <a:off x="4460082" y="2514600"/>
              <a:ext cx="2477296" cy="1250950"/>
              <a:chOff x="4460079" y="2514600"/>
              <a:chExt cx="2477296" cy="1250950"/>
            </a:xfrm>
          </p:grpSpPr>
          <p:sp>
            <p:nvSpPr>
              <p:cNvPr id="6175" name="AutoShape 26"/>
              <p:cNvSpPr>
                <a:spLocks noChangeArrowheads="1"/>
              </p:cNvSpPr>
              <p:nvPr/>
            </p:nvSpPr>
            <p:spPr bwMode="auto">
              <a:xfrm flipV="1">
                <a:off x="6556375" y="3460750"/>
                <a:ext cx="381000" cy="304800"/>
              </a:xfrm>
              <a:prstGeom prst="triangle">
                <a:avLst>
                  <a:gd name="adj" fmla="val 50000"/>
                </a:avLst>
              </a:prstGeom>
              <a:solidFill>
                <a:srgbClr val="CCCCCC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cxnSp>
            <p:nvCxnSpPr>
              <p:cNvPr id="6176" name="AutoShape 27"/>
              <p:cNvCxnSpPr>
                <a:cxnSpLocks noChangeShapeType="1"/>
                <a:stCxn id="6149" idx="3"/>
                <a:endCxn id="6166" idx="0"/>
              </p:cNvCxnSpPr>
              <p:nvPr/>
            </p:nvCxnSpPr>
            <p:spPr bwMode="auto">
              <a:xfrm>
                <a:off x="4460079" y="2514600"/>
                <a:ext cx="2283618" cy="838200"/>
              </a:xfrm>
              <a:prstGeom prst="straightConnector1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triangle" w="lg" len="lg"/>
              </a:ln>
            </p:spPr>
          </p:cxnSp>
        </p:grpSp>
        <p:grpSp>
          <p:nvGrpSpPr>
            <p:cNvPr id="6162" name="Group 60"/>
            <p:cNvGrpSpPr>
              <a:grpSpLocks/>
            </p:cNvGrpSpPr>
            <p:nvPr/>
          </p:nvGrpSpPr>
          <p:grpSpPr bwMode="auto">
            <a:xfrm>
              <a:off x="5791200" y="3762375"/>
              <a:ext cx="954088" cy="1190625"/>
              <a:chOff x="5791200" y="3762375"/>
              <a:chExt cx="954088" cy="1190625"/>
            </a:xfrm>
          </p:grpSpPr>
          <p:cxnSp>
            <p:nvCxnSpPr>
              <p:cNvPr id="6172" name="AutoShape 29"/>
              <p:cNvCxnSpPr>
                <a:cxnSpLocks noChangeShapeType="1"/>
              </p:cNvCxnSpPr>
              <p:nvPr/>
            </p:nvCxnSpPr>
            <p:spPr bwMode="auto">
              <a:xfrm flipH="1">
                <a:off x="5984875" y="3765550"/>
                <a:ext cx="760413" cy="822325"/>
              </a:xfrm>
              <a:prstGeom prst="straightConnector1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triangle" w="lg" len="lg"/>
              </a:ln>
            </p:spPr>
          </p:cxnSp>
          <p:sp>
            <p:nvSpPr>
              <p:cNvPr id="6173" name="Rectangle 7"/>
              <p:cNvSpPr>
                <a:spLocks noChangeArrowheads="1"/>
              </p:cNvSpPr>
              <p:nvPr/>
            </p:nvSpPr>
            <p:spPr bwMode="auto">
              <a:xfrm>
                <a:off x="5791200" y="4648200"/>
                <a:ext cx="381000" cy="304800"/>
              </a:xfrm>
              <a:prstGeom prst="rect">
                <a:avLst/>
              </a:prstGeom>
              <a:solidFill>
                <a:srgbClr val="E8D1FF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/>
                  <a:t>15</a:t>
                </a:r>
              </a:p>
            </p:txBody>
          </p:sp>
          <p:cxnSp>
            <p:nvCxnSpPr>
              <p:cNvPr id="6174" name="AutoShape 21"/>
              <p:cNvCxnSpPr>
                <a:cxnSpLocks noChangeShapeType="1"/>
              </p:cNvCxnSpPr>
              <p:nvPr/>
            </p:nvCxnSpPr>
            <p:spPr bwMode="auto">
              <a:xfrm rot="5400000">
                <a:off x="6592094" y="3913981"/>
                <a:ext cx="304800" cy="1588"/>
              </a:xfrm>
              <a:prstGeom prst="straightConnector1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</p:cxnSp>
        </p:grpSp>
        <p:grpSp>
          <p:nvGrpSpPr>
            <p:cNvPr id="6163" name="Group 64"/>
            <p:cNvGrpSpPr>
              <a:grpSpLocks/>
            </p:cNvGrpSpPr>
            <p:nvPr/>
          </p:nvGrpSpPr>
          <p:grpSpPr bwMode="auto">
            <a:xfrm>
              <a:off x="4267200" y="3765550"/>
              <a:ext cx="381000" cy="1187450"/>
              <a:chOff x="6553200" y="3765550"/>
              <a:chExt cx="381000" cy="1187450"/>
            </a:xfrm>
          </p:grpSpPr>
          <p:cxnSp>
            <p:nvCxnSpPr>
              <p:cNvPr id="6170" name="AutoShape 33"/>
              <p:cNvCxnSpPr>
                <a:cxnSpLocks noChangeShapeType="1"/>
              </p:cNvCxnSpPr>
              <p:nvPr/>
            </p:nvCxnSpPr>
            <p:spPr bwMode="auto">
              <a:xfrm flipH="1">
                <a:off x="6745288" y="3765550"/>
                <a:ext cx="1" cy="818173"/>
              </a:xfrm>
              <a:prstGeom prst="straightConnector1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triangle" w="lg" len="lg"/>
              </a:ln>
            </p:spPr>
          </p:cxnSp>
          <p:sp>
            <p:nvSpPr>
              <p:cNvPr id="6171" name="Rectangle 7"/>
              <p:cNvSpPr>
                <a:spLocks noChangeArrowheads="1"/>
              </p:cNvSpPr>
              <p:nvPr/>
            </p:nvSpPr>
            <p:spPr bwMode="auto">
              <a:xfrm>
                <a:off x="6553200" y="4648200"/>
                <a:ext cx="381000" cy="304800"/>
              </a:xfrm>
              <a:prstGeom prst="rect">
                <a:avLst/>
              </a:prstGeom>
              <a:solidFill>
                <a:srgbClr val="E8D1FF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/>
                  <a:t>4</a:t>
                </a:r>
              </a:p>
            </p:txBody>
          </p:sp>
        </p:grpSp>
        <p:grpSp>
          <p:nvGrpSpPr>
            <p:cNvPr id="6164" name="Group 65"/>
            <p:cNvGrpSpPr>
              <a:grpSpLocks/>
            </p:cNvGrpSpPr>
            <p:nvPr/>
          </p:nvGrpSpPr>
          <p:grpSpPr bwMode="auto">
            <a:xfrm>
              <a:off x="4459288" y="3765550"/>
              <a:ext cx="950912" cy="1187450"/>
              <a:chOff x="6745288" y="3765550"/>
              <a:chExt cx="950912" cy="1187450"/>
            </a:xfrm>
          </p:grpSpPr>
          <p:cxnSp>
            <p:nvCxnSpPr>
              <p:cNvPr id="6168" name="AutoShape 37"/>
              <p:cNvCxnSpPr>
                <a:cxnSpLocks noChangeShapeType="1"/>
              </p:cNvCxnSpPr>
              <p:nvPr/>
            </p:nvCxnSpPr>
            <p:spPr bwMode="auto">
              <a:xfrm>
                <a:off x="6745288" y="3765550"/>
                <a:ext cx="763587" cy="822325"/>
              </a:xfrm>
              <a:prstGeom prst="straightConnector1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triangle" w="lg" len="lg"/>
              </a:ln>
            </p:spPr>
          </p:cxnSp>
          <p:sp>
            <p:nvSpPr>
              <p:cNvPr id="6169" name="Rectangle 7"/>
              <p:cNvSpPr>
                <a:spLocks noChangeArrowheads="1"/>
              </p:cNvSpPr>
              <p:nvPr/>
            </p:nvSpPr>
            <p:spPr bwMode="auto">
              <a:xfrm>
                <a:off x="7315200" y="4648200"/>
                <a:ext cx="381000" cy="304800"/>
              </a:xfrm>
              <a:prstGeom prst="rect">
                <a:avLst/>
              </a:prstGeom>
              <a:solidFill>
                <a:srgbClr val="E8D1FF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/>
                  <a:t>6</a:t>
                </a:r>
              </a:p>
            </p:txBody>
          </p:sp>
        </p:grpSp>
        <p:sp>
          <p:nvSpPr>
            <p:cNvPr id="6165" name="Oval 11"/>
            <p:cNvSpPr>
              <a:spLocks noChangeArrowheads="1"/>
            </p:cNvSpPr>
            <p:nvPr/>
          </p:nvSpPr>
          <p:spPr bwMode="auto">
            <a:xfrm>
              <a:off x="4191000" y="3276600"/>
              <a:ext cx="533400" cy="533400"/>
            </a:xfrm>
            <a:prstGeom prst="ellipse">
              <a:avLst/>
            </a:prstGeom>
            <a:solidFill>
              <a:srgbClr val="B5EDC2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66" name="Oval 11"/>
            <p:cNvSpPr>
              <a:spLocks noChangeArrowheads="1"/>
            </p:cNvSpPr>
            <p:nvPr/>
          </p:nvSpPr>
          <p:spPr bwMode="auto">
            <a:xfrm>
              <a:off x="6477000" y="3352800"/>
              <a:ext cx="533400" cy="533400"/>
            </a:xfrm>
            <a:prstGeom prst="ellipse">
              <a:avLst/>
            </a:prstGeom>
            <a:solidFill>
              <a:srgbClr val="B5EDC2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67" name="Oval 11"/>
            <p:cNvSpPr>
              <a:spLocks noChangeArrowheads="1"/>
            </p:cNvSpPr>
            <p:nvPr/>
          </p:nvSpPr>
          <p:spPr bwMode="auto">
            <a:xfrm>
              <a:off x="1905000" y="3352800"/>
              <a:ext cx="533400" cy="533400"/>
            </a:xfrm>
            <a:prstGeom prst="ellipse">
              <a:avLst/>
            </a:prstGeom>
            <a:solidFill>
              <a:srgbClr val="B5EDC2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FONTSIZE" val="10"/>
  <p:tag name="DEFAULTWIDTH" val="385"/>
  <p:tag name="DEFAULTHEIGHT" val="28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[usenames]{color}&#10;\begin{document}&#10;\textcolor{BrickRed}{$A \sim B$} \qquad indifference between $A$ and $B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559"/>
  <p:tag name="BOXHEIGHT" val="415"/>
  <p:tag name="BOXFONT" val="10"/>
  <p:tag name="BOXWRAP" val="False"/>
  <p:tag name="WORKAROUNDTRANSPARENCYBUG" val="False"/>
  <p:tag name="ALLOWFONTSUBSTITUTION" val="False"/>
  <p:tag name="BITMAPFORMAT" val="png16m"/>
  <p:tag name="ORIGWIDTH" val="417"/>
  <p:tag name="PICTUREFILESIZE" val="2396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[usenames]{color}&#10;\begin{document}&#10;\textcolor{BrickRed}{$A \succ B$} \qquad $A$ preferred over $B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559"/>
  <p:tag name="BOXHEIGHT" val="415"/>
  <p:tag name="BOXFONT" val="10"/>
  <p:tag name="BOXWRAP" val="False"/>
  <p:tag name="WORKAROUNDTRANSPARENCYBUG" val="False"/>
  <p:tag name="ALLOWFONTSUBSTITUTION" val="False"/>
  <p:tag name="BITMAPFORMAT" val="png16m"/>
  <p:tag name="ORIGWIDTH" val="307"/>
  <p:tag name="PICTUREFILESIZE" val="1899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[usenames]{color}&#10;\begin{document}&#10;$L = [p,\textcolor{BrickRed}{A};\ (1-p),\textcolor{BrickRed}{B}]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559"/>
  <p:tag name="BOXHEIGHT" val="415"/>
  <p:tag name="BOXFONT" val="10"/>
  <p:tag name="BOXWRAP" val="False"/>
  <p:tag name="WORKAROUNDTRANSPARENCYBUG" val="False"/>
  <p:tag name="ALLOWFONTSUBSTITUTION" val="False"/>
  <p:tag name="BITMAPFORMAT" val="png16m"/>
  <p:tag name="ORIGWIDTH" val="205"/>
  <p:tag name="PICTUREFILESIZE" val="1212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[usenames]{color}&#10;\def\mat#1{\textcolor{BrickRed}{#1}}&#10;\def\lor{\vee}&#10;\def\land{\wedge}&#10;\def\implies{\Rightarrow}&#10;\def\indiff{\sim}&#10;\def\pref{\succ}&#10;\def\prefeq{\succeq}&#10;\def\nl{\\\phantom{xxx}}&#10;\def\al{\\}&#10;\def\lequiv{\Leftrightarrow}&#10;\begin{document}&#10;\underline{Orderability}\nl&#10;\mat{$(A \pref B) \lor (B \pref A) \lor (A \indiff B)$}\al&#10;\underline{Transitivity}\nl&#10;\mat{$(A \pref B) \land (B \pref C) \implies (A \pref C)$}\al&#10;\underline{Continuity}\nl&#10;\mat{$A \pref B \pref C \implies \exists p \,\, [p,A;\ 1-p,C] \indiff B$}\al&#10;\underline{Substitutability}\nl&#10;\mat{$A \indiff B \implies [p,A;\ 1-p,C] \indiff [p,B; 1-p,C]$}\al&#10;\underline{Monotonicity}\nl&#10;\mat{$A \pref B \implies$}\nl&#10;\phantom{xx}\mat{$(p \geq q \lequiv [p,A;\ 1-p,B] \prefeq [q,A;\ 1-q,B])$}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559"/>
  <p:tag name="BOXHEIGHT" val="415"/>
  <p:tag name="BOXFONT" val="10"/>
  <p:tag name="BOXWRAP" val="False"/>
  <p:tag name="WORKAROUNDTRANSPARENCYBUG" val="False"/>
  <p:tag name="ALLOWFONTSUBSTITUTION" val="False"/>
  <p:tag name="BITMAPFORMAT" val="png16m"/>
  <p:tag name="ORIGWIDTH" val="466"/>
  <p:tag name="PICTUREFILESIZE" val="23760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[usenames]{color}&#10;\def\mat#1{\textcolor{BrickRed}{#1}}&#10;\def\lor{\vee}&#10;\def\land{\wedge}&#10;\def\implies{\Rightarrow}&#10;\def\indiff{\sim}&#10;\def\pref{\succ}&#10;\def\prefeq{\succeq}&#10;\def\nl{\\\phantom{xxx}}&#10;\def\al{\\}&#10;\def\lequiv{\Leftrightarrow}&#10;\begin{document}&#10;\mat{$U(A) \geq U(B)\ \lequiv \ A\prefeq B$}\\[10pt]&#10;\mat{$U([p_1,S_1;\ \ldots\ ;\ p_n,S_n]) = \sum_i p_i U(S_i)$}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559"/>
  <p:tag name="BOXHEIGHT" val="415"/>
  <p:tag name="BOXFONT" val="10"/>
  <p:tag name="BOXWRAP" val="False"/>
  <p:tag name="WORKAROUNDTRANSPARENCYBUG" val="False"/>
  <p:tag name="ALLOWFONTSUBSTITUTION" val="False"/>
  <p:tag name="BITMAPFORMAT" val="png16m"/>
  <p:tag name="ORIGWIDTH" val="362"/>
  <p:tag name="PICTUREFILESIZE" val="4966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[usenames]{color}&#10;\def\mat#1{\textcolor{BrickRed}{#1}}&#10;\def\lor{\vee}&#10;\def\land{\wedge}&#10;\def\implies{\Rightarrow}&#10;\def\indiff{\sim}&#10;\def\pref{\succ}&#10;\def\prefeq{\succeq}&#10;\def\nl{\\\phantom{xxx}}&#10;\def\al{\\}&#10;\def\lequiv{\Leftrightarrow}&#10;\begin{document}&#10;\mat{\[&#10;  U'(x) = k_1 U(x) + k_2 \quad\mbox{where } k_1 &gt; 0&#10;\]}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559"/>
  <p:tag name="BOXHEIGHT" val="415"/>
  <p:tag name="BOXFONT" val="10"/>
  <p:tag name="BOXWRAP" val="False"/>
  <p:tag name="WORKAROUNDTRANSPARENCYBUG" val="False"/>
  <p:tag name="ALLOWFONTSUBSTITUTION" val="False"/>
  <p:tag name="BITMAPFORMAT" val="png16m"/>
  <p:tag name="ORIGWIDTH" val="356"/>
  <p:tag name="PICTUREFILESIZE" val="24995"/>
</p:tagLst>
</file>

<file path=ppt/theme/theme1.xml><?xml version="1.0" encoding="utf-8"?>
<a:theme xmlns:a="http://schemas.openxmlformats.org/drawingml/2006/main" name="dan-berkeley-nlp-v1">
  <a:themeElements>
    <a:clrScheme name="dan-berkeley-nlp-v1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an-berkeley-nlp-v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an-berkeley-nlp-v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FA12 cs188 lecture 3 -- a-star search</Template>
  <TotalTime>37332</TotalTime>
  <Words>2262</Words>
  <Application>Microsoft Office PowerPoint</Application>
  <PresentationFormat>Widescreen</PresentationFormat>
  <Paragraphs>425</Paragraphs>
  <Slides>46</Slides>
  <Notes>13</Notes>
  <HiddenSlides>2</HiddenSlides>
  <MMClips>6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52" baseType="lpstr">
      <vt:lpstr>Arial</vt:lpstr>
      <vt:lpstr>Calibri</vt:lpstr>
      <vt:lpstr>Times New Roman</vt:lpstr>
      <vt:lpstr>Wingdings</vt:lpstr>
      <vt:lpstr>dan-berkeley-nlp-v1</vt:lpstr>
      <vt:lpstr>Equation</vt:lpstr>
      <vt:lpstr>CAP 5636 – Advanced Artificial Intelligence </vt:lpstr>
      <vt:lpstr>Uncertain Outcomes</vt:lpstr>
      <vt:lpstr>Worst-Case vs. Average Case</vt:lpstr>
      <vt:lpstr>Expectimax Search</vt:lpstr>
      <vt:lpstr>Video of Demo Minimax vs Expectimax (Min)</vt:lpstr>
      <vt:lpstr>Video of Demo Minimax vs Expectimax (Exp)</vt:lpstr>
      <vt:lpstr>Expectimax Pseudocode</vt:lpstr>
      <vt:lpstr>Expectimax Pseudocode</vt:lpstr>
      <vt:lpstr>Expectimax Example</vt:lpstr>
      <vt:lpstr>Expectimax Pruning?</vt:lpstr>
      <vt:lpstr>Depth-Limited Expectimax</vt:lpstr>
      <vt:lpstr>Probabilities</vt:lpstr>
      <vt:lpstr>Reminder: Probabilities</vt:lpstr>
      <vt:lpstr>Reminder: Expectations</vt:lpstr>
      <vt:lpstr>What Probabilities to Use?</vt:lpstr>
      <vt:lpstr>Quiz: Informed Probabilities</vt:lpstr>
      <vt:lpstr>Modeling Assumptions</vt:lpstr>
      <vt:lpstr>The Dangers of Optimism and Pessimism</vt:lpstr>
      <vt:lpstr>Assumptions vs. Reality</vt:lpstr>
      <vt:lpstr>Video of Demo World Assumptions Random Ghost – Expectimax Pacman</vt:lpstr>
      <vt:lpstr>Video of Demo World Assumptions Adversarial Ghost – Minimax Pacman</vt:lpstr>
      <vt:lpstr>Video of Demo World Assumptions Adversarial Ghost – Expectimax Pacman</vt:lpstr>
      <vt:lpstr>Video of Demo World Assumptions Random Ghost – Minimax Pacman</vt:lpstr>
      <vt:lpstr>Other Game Types</vt:lpstr>
      <vt:lpstr>Mixed Layer Types</vt:lpstr>
      <vt:lpstr>Example: Backgammon</vt:lpstr>
      <vt:lpstr>Multi-Agent Utilities</vt:lpstr>
      <vt:lpstr>Utilities</vt:lpstr>
      <vt:lpstr>Maximum Expected Utility</vt:lpstr>
      <vt:lpstr>What Utilities to Use?</vt:lpstr>
      <vt:lpstr>Utilities</vt:lpstr>
      <vt:lpstr>Utilities: Uncertain Outcomes</vt:lpstr>
      <vt:lpstr>Preferences</vt:lpstr>
      <vt:lpstr>Rationality</vt:lpstr>
      <vt:lpstr>Rational Preferences</vt:lpstr>
      <vt:lpstr>Rational Preferences</vt:lpstr>
      <vt:lpstr>MEU Principle</vt:lpstr>
      <vt:lpstr>Human Utilities</vt:lpstr>
      <vt:lpstr>Utility Scales</vt:lpstr>
      <vt:lpstr>Human Utilities</vt:lpstr>
      <vt:lpstr>Money</vt:lpstr>
      <vt:lpstr>Example: Insurance</vt:lpstr>
      <vt:lpstr>Example: Human Rationality?</vt:lpstr>
      <vt:lpstr>Next Time: MDPs!</vt:lpstr>
      <vt:lpstr>What are Probabilities?</vt:lpstr>
      <vt:lpstr>Uncertainty Everywhere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CS 294-5: Statistical Natural Language Processing</dc:title>
  <dc:creator>Preferred Customer</dc:creator>
  <cp:lastModifiedBy>lboloni</cp:lastModifiedBy>
  <cp:revision>2409</cp:revision>
  <cp:lastPrinted>2014-02-11T19:07:06Z</cp:lastPrinted>
  <dcterms:created xsi:type="dcterms:W3CDTF">2004-08-27T04:16:05Z</dcterms:created>
  <dcterms:modified xsi:type="dcterms:W3CDTF">2019-09-20T00:12:26Z</dcterms:modified>
</cp:coreProperties>
</file>